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ydin.edu.tr\kisisel_klasorler\Saglik\Kisisel\eboru\Desktop\Hasta%20&#350;ikayetleri%20_Te&#351;ekk&#252;rleri%20_%20&#214;nerileri%20Raporu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2020 YILI   HASTA GERİ BİLDİRİMLERİNİN ŞİKAYET ÖNERİ VE TEŞEKKÜR TİPİNE GÖRE DAĞILIMI</a:t>
            </a:r>
          </a:p>
          <a:p>
            <a:pPr algn="ctr" rtl="0">
              <a:defRPr/>
            </a:pPr>
            <a:endParaRPr lang="tr-TR"/>
          </a:p>
        </c:rich>
      </c:tx>
      <c:layout>
        <c:manualLayout>
          <c:xMode val="edge"/>
          <c:yMode val="edge"/>
          <c:x val="9.3881807742782153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C5-4492-B496-979BA1D2F3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Sayfa1!$A$231:$A$233</c:f>
              <c:strCache>
                <c:ptCount val="3"/>
                <c:pt idx="0">
                  <c:v>ÖNERİ</c:v>
                </c:pt>
                <c:pt idx="1">
                  <c:v>ŞİKAYET</c:v>
                </c:pt>
                <c:pt idx="2">
                  <c:v>TEŞEKKÜR</c:v>
                </c:pt>
              </c:strCache>
            </c:strRef>
          </c:cat>
          <c:val>
            <c:numRef>
              <c:f>Sayfa1!$B$231:$B$233</c:f>
              <c:numCache>
                <c:formatCode>General</c:formatCode>
                <c:ptCount val="3"/>
                <c:pt idx="0">
                  <c:v>4</c:v>
                </c:pt>
                <c:pt idx="1">
                  <c:v>321</c:v>
                </c:pt>
                <c:pt idx="2">
                  <c:v>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5-4492-B496-979BA1D2F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2470752"/>
        <c:axId val="1632471584"/>
      </c:barChart>
      <c:catAx>
        <c:axId val="163247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32471584"/>
        <c:crosses val="autoZero"/>
        <c:auto val="1"/>
        <c:lblAlgn val="ctr"/>
        <c:lblOffset val="100"/>
        <c:noMultiLvlLbl val="0"/>
      </c:catAx>
      <c:valAx>
        <c:axId val="163247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3247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tr-T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000" b="1"/>
              <a:t>2020 YILI HASTA ŞİKAYETLERİNİN KAPATMA ŞEKLİNE GÖRE</a:t>
            </a:r>
            <a:r>
              <a:rPr lang="tr-TR" sz="2000" b="1" baseline="0"/>
              <a:t> DAĞILIMI</a:t>
            </a:r>
            <a:endParaRPr lang="tr-TR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8D-459B-8B74-21E4DD95273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8D-459B-8B74-21E4DD95273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8D-459B-8B74-21E4DD95273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8D-459B-8B74-21E4DD95273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8D-459B-8B74-21E4DD9527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Sayfa1!$A$193:$A$200</c:f>
              <c:strCache>
                <c:ptCount val="8"/>
                <c:pt idx="0">
                  <c:v>ÇOK ŞİKAYETÇİ</c:v>
                </c:pt>
                <c:pt idx="1">
                  <c:v> ŞİKAYETÇİ</c:v>
                </c:pt>
                <c:pt idx="2">
                  <c:v>TOPLAM ŞİKAYETÇİ KALAN HASTA SAYISI</c:v>
                </c:pt>
                <c:pt idx="4">
                  <c:v>OLUMLU GÖRÜŞ İLETEN HASTA SAYISI</c:v>
                </c:pt>
                <c:pt idx="5">
                  <c:v>MEMNUN</c:v>
                </c:pt>
                <c:pt idx="6">
                  <c:v>ÇOK MEMNUN</c:v>
                </c:pt>
                <c:pt idx="7">
                  <c:v> MEMNUNİYETİ SAĞLANAN HASTA SAYISI</c:v>
                </c:pt>
              </c:strCache>
            </c:strRef>
          </c:cat>
          <c:val>
            <c:numRef>
              <c:f>Sayfa1!$B$193:$B$200</c:f>
              <c:numCache>
                <c:formatCode>General</c:formatCode>
                <c:ptCount val="8"/>
                <c:pt idx="0">
                  <c:v>13</c:v>
                </c:pt>
                <c:pt idx="1">
                  <c:v>93</c:v>
                </c:pt>
                <c:pt idx="2">
                  <c:v>106</c:v>
                </c:pt>
                <c:pt idx="4">
                  <c:v>159</c:v>
                </c:pt>
                <c:pt idx="5">
                  <c:v>55</c:v>
                </c:pt>
                <c:pt idx="6">
                  <c:v>5</c:v>
                </c:pt>
                <c:pt idx="7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D-459B-8B74-21E4DD952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667664"/>
        <c:axId val="1"/>
      </c:barChart>
      <c:catAx>
        <c:axId val="162966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29667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  HASTA GERİ BİLDİRİMLERİNİN CİNSİYETLERE GÖRE DAĞILIMI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DE-4AFD-8385-90903F463E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Sayfa1!$A$24:$A$25</c:f>
              <c:strCache>
                <c:ptCount val="2"/>
                <c:pt idx="0">
                  <c:v>ERKEK</c:v>
                </c:pt>
                <c:pt idx="1">
                  <c:v>KADIN</c:v>
                </c:pt>
              </c:strCache>
            </c:strRef>
          </c:cat>
          <c:val>
            <c:numRef>
              <c:f>Sayfa1!$B$24:$B$25</c:f>
              <c:numCache>
                <c:formatCode>General</c:formatCode>
                <c:ptCount val="2"/>
                <c:pt idx="0">
                  <c:v>446</c:v>
                </c:pt>
                <c:pt idx="1">
                  <c:v>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E-4AFD-8385-90903F463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166608"/>
        <c:axId val="1"/>
      </c:barChart>
      <c:catAx>
        <c:axId val="162916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166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1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  HASTA GERİ BİLDİRİMLERİNİN BAĞLI BULUNDUĞU KURUMA GÖRE DAĞILIMI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96-44AC-A609-63CD44DBEB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96-44AC-A609-63CD44DBEB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96-44AC-A609-63CD44DBEB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Sayfa1!$A$43:$A$45</c:f>
              <c:strCache>
                <c:ptCount val="3"/>
                <c:pt idx="0">
                  <c:v>SGK (BAĞKUR)</c:v>
                </c:pt>
                <c:pt idx="1">
                  <c:v>SGK (EMEKLİ SANDIĞI)</c:v>
                </c:pt>
                <c:pt idx="2">
                  <c:v>SGK (SSK)</c:v>
                </c:pt>
              </c:strCache>
            </c:strRef>
          </c:cat>
          <c:val>
            <c:numRef>
              <c:f>Sayfa1!$B$43:$B$45</c:f>
              <c:numCache>
                <c:formatCode>General</c:formatCode>
                <c:ptCount val="3"/>
                <c:pt idx="0">
                  <c:v>55</c:v>
                </c:pt>
                <c:pt idx="1">
                  <c:v>95</c:v>
                </c:pt>
                <c:pt idx="2">
                  <c:v>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6-44AC-A609-63CD44DBE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169936"/>
        <c:axId val="1"/>
      </c:barChart>
      <c:catAx>
        <c:axId val="162916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169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1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  HASTA GERİ BİLDİRİMLERİNİN MÜDÜRLÜKLERE GÖRE DAĞILIMI</a:t>
            </a:r>
          </a:p>
        </c:rich>
      </c:tx>
      <c:layout>
        <c:manualLayout>
          <c:xMode val="edge"/>
          <c:yMode val="edge"/>
          <c:x val="0.19199212598425197"/>
          <c:y val="1.85185185185185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1-4DCF-B837-B8BFB87E2FB7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A41-4DCF-B837-B8BFB87E2F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Sayfa1!$A$65:$A$66</c:f>
              <c:strCache>
                <c:ptCount val="2"/>
                <c:pt idx="0">
                  <c:v>İDARİ DİREKTÖRLÜK</c:v>
                </c:pt>
                <c:pt idx="1">
                  <c:v>TIBBİ DİREKTÖRLÜK</c:v>
                </c:pt>
              </c:strCache>
            </c:strRef>
          </c:cat>
          <c:val>
            <c:numRef>
              <c:f>Sayfa1!$B$65:$B$66</c:f>
              <c:numCache>
                <c:formatCode>General</c:formatCode>
                <c:ptCount val="2"/>
                <c:pt idx="0">
                  <c:v>205</c:v>
                </c:pt>
                <c:pt idx="1">
                  <c:v>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41-4DCF-B837-B8BFB87E2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169104"/>
        <c:axId val="1"/>
      </c:barChart>
      <c:catAx>
        <c:axId val="162916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169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  HASTA GERİ BİLDİRİMLERİNİN GELİŞ ŞEKLİNE  GÖRE DAĞILIMI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A55-4052-88D9-965736C0A35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55-4052-88D9-965736C0A35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55-4052-88D9-965736C0A35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A55-4052-88D9-965736C0A35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55-4052-88D9-965736C0A35E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A55-4052-88D9-965736C0A3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Sayfa1!$A$88:$A$96</c:f>
              <c:strCache>
                <c:ptCount val="9"/>
                <c:pt idx="0">
                  <c:v>DİLEKÇE</c:v>
                </c:pt>
                <c:pt idx="1">
                  <c:v>GOOGLE</c:v>
                </c:pt>
                <c:pt idx="2">
                  <c:v>MAİL</c:v>
                </c:pt>
                <c:pt idx="3">
                  <c:v>MEMNUNİYET ANKETİ</c:v>
                </c:pt>
                <c:pt idx="4">
                  <c:v>MEMNUNİYET ARAMASI</c:v>
                </c:pt>
                <c:pt idx="5">
                  <c:v>SABİM</c:v>
                </c:pt>
                <c:pt idx="6">
                  <c:v>ŞİKAYET VAR</c:v>
                </c:pt>
                <c:pt idx="7">
                  <c:v>TELEFON</c:v>
                </c:pt>
                <c:pt idx="8">
                  <c:v>YÜZ YÜZE GÖRÜŞME</c:v>
                </c:pt>
              </c:strCache>
            </c:strRef>
          </c:cat>
          <c:val>
            <c:numRef>
              <c:f>Sayfa1!$B$88:$B$96</c:f>
              <c:numCache>
                <c:formatCode>General</c:formatCode>
                <c:ptCount val="9"/>
                <c:pt idx="0">
                  <c:v>51</c:v>
                </c:pt>
                <c:pt idx="1">
                  <c:v>6</c:v>
                </c:pt>
                <c:pt idx="2">
                  <c:v>7</c:v>
                </c:pt>
                <c:pt idx="3">
                  <c:v>110</c:v>
                </c:pt>
                <c:pt idx="4">
                  <c:v>822</c:v>
                </c:pt>
                <c:pt idx="5">
                  <c:v>14</c:v>
                </c:pt>
                <c:pt idx="6">
                  <c:v>17</c:v>
                </c:pt>
                <c:pt idx="7">
                  <c:v>35</c:v>
                </c:pt>
                <c:pt idx="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5-4052-88D9-965736C0A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162448"/>
        <c:axId val="1"/>
      </c:barChart>
      <c:catAx>
        <c:axId val="162916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1624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  HASTA GERİ BİLDİRİMLERİNİN YERLEŞKELERE  GÖRE DAĞILIMI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7C-489A-98E2-DAED926F1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F7C-489A-98E2-DAED926F1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Sayfa1!$A$108:$A$110</c:f>
              <c:strCache>
                <c:ptCount val="3"/>
                <c:pt idx="0">
                  <c:v>AĞIZ VE DİŞ SAĞLIĞI MERKEZİ</c:v>
                </c:pt>
                <c:pt idx="1">
                  <c:v>BÜYÜKÇEKMECE ADSM</c:v>
                </c:pt>
                <c:pt idx="2">
                  <c:v>DİŞ HEKİMLİĞİ FAKÜLTESİ</c:v>
                </c:pt>
              </c:strCache>
            </c:strRef>
          </c:cat>
          <c:val>
            <c:numRef>
              <c:f>Sayfa1!$B$108:$B$110</c:f>
              <c:numCache>
                <c:formatCode>General</c:formatCode>
                <c:ptCount val="3"/>
                <c:pt idx="0">
                  <c:v>480</c:v>
                </c:pt>
                <c:pt idx="1">
                  <c:v>159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C-489A-98E2-DAED926F1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167440"/>
        <c:axId val="1"/>
      </c:barChart>
      <c:catAx>
        <c:axId val="162916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167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1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  HASTA GERİ BİLDİRİMLERİNİN KAPATMA ŞEKLİNE  GÖRE DAĞILIMI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07F-41B3-B5BB-D26B59EE352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7F-41B3-B5BB-D26B59EE35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7F-41B3-B5BB-D26B59EE352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07F-41B3-B5BB-D26B59EE35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Sayfa1!$A$130:$A$134</c:f>
              <c:strCache>
                <c:ptCount val="5"/>
                <c:pt idx="0">
                  <c:v>ÇOK ŞİKAYETÇİ</c:v>
                </c:pt>
                <c:pt idx="1">
                  <c:v> ŞİKAYETÇİ</c:v>
                </c:pt>
                <c:pt idx="2">
                  <c:v>OLUMLU GÖRÜŞ İLETEN HASTA SAYISI</c:v>
                </c:pt>
                <c:pt idx="3">
                  <c:v>MEMNUN</c:v>
                </c:pt>
                <c:pt idx="4">
                  <c:v>ÇOK MEMNUN</c:v>
                </c:pt>
              </c:strCache>
            </c:strRef>
          </c:cat>
          <c:val>
            <c:numRef>
              <c:f>Sayfa1!$B$130:$B$134</c:f>
              <c:numCache>
                <c:formatCode>General</c:formatCode>
                <c:ptCount val="5"/>
                <c:pt idx="0">
                  <c:v>13</c:v>
                </c:pt>
                <c:pt idx="1">
                  <c:v>93</c:v>
                </c:pt>
                <c:pt idx="2">
                  <c:v>159</c:v>
                </c:pt>
                <c:pt idx="3">
                  <c:v>80</c:v>
                </c:pt>
                <c:pt idx="4">
                  <c:v>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F-41B3-B5BB-D26B59EE3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165776"/>
        <c:axId val="1"/>
      </c:barChart>
      <c:catAx>
        <c:axId val="162916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1657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1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OLUMSUZ GÖRÜŞ BİLDİREN HASTA SAYISININ ÖNERİ VE ŞİKAYET TİPİNE GÖRE DAĞILIMI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1-45E8-9610-222B977C3C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Sayfa1!$A$152:$A$153</c:f>
              <c:strCache>
                <c:ptCount val="2"/>
                <c:pt idx="0">
                  <c:v>ÖNERİ</c:v>
                </c:pt>
                <c:pt idx="1">
                  <c:v>ŞİKAYET</c:v>
                </c:pt>
              </c:strCache>
            </c:strRef>
          </c:cat>
          <c:val>
            <c:numRef>
              <c:f>Sayfa1!$B$152:$B$153</c:f>
              <c:numCache>
                <c:formatCode>General</c:formatCode>
                <c:ptCount val="2"/>
                <c:pt idx="0">
                  <c:v>4</c:v>
                </c:pt>
                <c:pt idx="1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1-45E8-9610-222B977C3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673488"/>
        <c:axId val="1"/>
      </c:barChart>
      <c:catAx>
        <c:axId val="162967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673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1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2020 YILI HASTA ŞİKAYETLERİNİN GELİŞ ŞEKLİNE GÖRE DAĞILIMI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2A-4E8E-BDEE-0C8552A2850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2A-4E8E-BDEE-0C8552A2850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D2A-4E8E-BDEE-0C8552A2850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2A-4E8E-BDEE-0C8552A2850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D2A-4E8E-BDEE-0C8552A285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Sayfa1!$A$167:$A$172</c:f>
              <c:strCache>
                <c:ptCount val="6"/>
                <c:pt idx="0">
                  <c:v>MEMNUNİYET ANKETİ</c:v>
                </c:pt>
                <c:pt idx="1">
                  <c:v>MEMNUNİYET ARAMASI</c:v>
                </c:pt>
                <c:pt idx="2">
                  <c:v>SABİM</c:v>
                </c:pt>
                <c:pt idx="3">
                  <c:v>ŞİKAYET VAR</c:v>
                </c:pt>
                <c:pt idx="4">
                  <c:v>TELEFON</c:v>
                </c:pt>
                <c:pt idx="5">
                  <c:v>YÜZYÜZE GÖRÜŞME</c:v>
                </c:pt>
              </c:strCache>
            </c:strRef>
          </c:cat>
          <c:val>
            <c:numRef>
              <c:f>Sayfa1!$B$167:$B$172</c:f>
              <c:numCache>
                <c:formatCode>General</c:formatCode>
                <c:ptCount val="6"/>
                <c:pt idx="0">
                  <c:v>5</c:v>
                </c:pt>
                <c:pt idx="1">
                  <c:v>207</c:v>
                </c:pt>
                <c:pt idx="2">
                  <c:v>10</c:v>
                </c:pt>
                <c:pt idx="3">
                  <c:v>16</c:v>
                </c:pt>
                <c:pt idx="4">
                  <c:v>49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A-4E8E-BDEE-0C8552A285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670576"/>
        <c:axId val="1"/>
      </c:barChart>
      <c:catAx>
        <c:axId val="162967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tr-TR"/>
          </a:p>
        </c:txPr>
        <c:crossAx val="1629670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48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49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27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2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68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37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97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42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40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C32F6-6747-499F-B3D5-04069EC00F56}" type="datetimeFigureOut">
              <a:rPr lang="tr-TR" smtClean="0"/>
              <a:t>01.12.2021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8312-2EDE-4C71-B2A4-35604A5D3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89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160511"/>
            <a:ext cx="1212367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tr-TR" sz="4000" dirty="0" smtClean="0">
                <a:ln w="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 YILI</a:t>
            </a:r>
          </a:p>
          <a:p>
            <a:pPr algn="ctr"/>
            <a:r>
              <a:rPr lang="tr-TR" sz="4000" dirty="0" smtClean="0">
                <a:ln w="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DENTAYDIN DİŞ HASTANELERİ </a:t>
            </a:r>
          </a:p>
          <a:p>
            <a:pPr algn="ctr"/>
            <a:r>
              <a:rPr lang="tr-TR" sz="4000" dirty="0" smtClean="0">
                <a:ln w="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HASTA ÖNERİ,ŞİKAYET TEŞEKKÜRLERE AİT SUNUM</a:t>
            </a:r>
            <a:endParaRPr lang="tr-TR" sz="4000" dirty="0">
              <a:ln w="0"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75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0451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570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7561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84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80662"/>
              </p:ext>
            </p:extLst>
          </p:nvPr>
        </p:nvGraphicFramePr>
        <p:xfrm>
          <a:off x="0" y="-4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1840649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715080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9111529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233134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91169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240041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25480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921361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289077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3588908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3975903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4567422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46121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675507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739731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1367116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SONUÇ;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5774749"/>
                  </a:ext>
                </a:extLst>
              </a:tr>
              <a:tr h="762000">
                <a:tc gridSpan="8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TÜM PERSONELE  ONLİNE OLARAK HASTA  MEMNUNİYETİ  EĞİTİMİ VERİLDİ.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8315496"/>
                  </a:ext>
                </a:extLst>
              </a:tr>
              <a:tr h="762000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HASTA İADE SÜREÇLERİ VE NEDENLERİ İLE İLGİLİ OLARAK HEKİM TOPLANTILARINDA GÜNDEM MADDESİ OLARAK GÖRÜŞÜLDÜ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0498979"/>
                  </a:ext>
                </a:extLst>
              </a:tr>
              <a:tr h="762000">
                <a:tc gridSpan="8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HASTA HAKLARI VE MEMNUNİYETİ KURUL  TOPLANTILARI DÜZENLENDİ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4371847"/>
                  </a:ext>
                </a:extLst>
              </a:tr>
              <a:tr h="76200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PROTEZ LABORATUVARLARI İLE  PROTEZ HASTA ŞİKAYETLERİ İLE İLGİLİ GÖRÜŞME SAĞLANDI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1794166"/>
                  </a:ext>
                </a:extLst>
              </a:tr>
              <a:tr h="7620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RANDEVU SÜREÇLERİ İLE İLGİLİ  CALL CENTERE MAİL ATILDI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0906475"/>
                  </a:ext>
                </a:extLst>
              </a:tr>
              <a:tr h="762000"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HASTA ARAMALARINA DÖNÜŞLERİN TAKİBİ ADINA CALL CENTER VE KURUM PERSONELLERİNE UYARI MAİLLERİ ATILDI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4409587"/>
                  </a:ext>
                </a:extLst>
              </a:tr>
              <a:tr h="762000">
                <a:tc gridSpan="16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HASTA ŞİKAYETLERİNİN MEMNUNİYET SAĞLANMASI ADINA TIBBİ ETİK KURULUNDA TEDAVİSİ SÜREÇLERİNİN HEYET TARAFINDAN İNCELENMASI SAĞLANDI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31402"/>
                  </a:ext>
                </a:extLst>
              </a:tr>
              <a:tr h="762000"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dirty="0"/>
                        <a:t>ŞİKAYETLERİ BULUNAN HASTALARIMIZIN YAPILACAK OLAN YENİ PLANLAMALARINDA İNDİRİM ALINMASI SAĞLANDI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638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12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2013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7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6737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81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8717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84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8560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51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9249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7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9732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18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72583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48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384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54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191</Words>
  <Application>Microsoft Office PowerPoint</Application>
  <PresentationFormat>Geniş ekran</PresentationFormat>
  <Paragraphs>22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Ebru BÖRÜ</dc:creator>
  <cp:lastModifiedBy>Ebru BÖRÜ</cp:lastModifiedBy>
  <cp:revision>5</cp:revision>
  <dcterms:created xsi:type="dcterms:W3CDTF">2021-12-01T12:32:00Z</dcterms:created>
  <dcterms:modified xsi:type="dcterms:W3CDTF">2021-12-01T12:56:57Z</dcterms:modified>
</cp:coreProperties>
</file>