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7" r:id="rId2"/>
    <p:sldId id="258" r:id="rId3"/>
    <p:sldId id="260" r:id="rId4"/>
    <p:sldId id="346" r:id="rId5"/>
    <p:sldId id="347" r:id="rId6"/>
    <p:sldId id="348" r:id="rId7"/>
    <p:sldId id="349" r:id="rId8"/>
    <p:sldId id="269" r:id="rId9"/>
    <p:sldId id="259" r:id="rId10"/>
    <p:sldId id="261" r:id="rId11"/>
    <p:sldId id="262" r:id="rId12"/>
    <p:sldId id="270" r:id="rId13"/>
    <p:sldId id="271" r:id="rId14"/>
    <p:sldId id="272" r:id="rId15"/>
    <p:sldId id="273" r:id="rId16"/>
    <p:sldId id="274" r:id="rId17"/>
    <p:sldId id="275" r:id="rId18"/>
    <p:sldId id="276" r:id="rId19"/>
    <p:sldId id="264" r:id="rId20"/>
    <p:sldId id="351" r:id="rId21"/>
    <p:sldId id="267" r:id="rId22"/>
    <p:sldId id="266" r:id="rId23"/>
    <p:sldId id="352" r:id="rId24"/>
    <p:sldId id="328" r:id="rId25"/>
    <p:sldId id="329" r:id="rId26"/>
    <p:sldId id="330" r:id="rId27"/>
    <p:sldId id="331" r:id="rId28"/>
    <p:sldId id="332" r:id="rId29"/>
    <p:sldId id="337" r:id="rId30"/>
    <p:sldId id="340" r:id="rId31"/>
    <p:sldId id="341" r:id="rId32"/>
    <p:sldId id="343" r:id="rId33"/>
    <p:sldId id="344" r:id="rId34"/>
    <p:sldId id="338" r:id="rId35"/>
    <p:sldId id="345" r:id="rId36"/>
    <p:sldId id="353" r:id="rId37"/>
    <p:sldId id="350"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91" y="3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schemeClr val="tx1">
                  <a:lumMod val="95000"/>
                  <a:lumOff val="5000"/>
                </a:schemeClr>
              </a:solidFill>
            </a:rPr>
            <a:t>Ön Ziyaret</a:t>
          </a:r>
        </a:p>
        <a:p>
          <a:r>
            <a:rPr lang="tr-TR" sz="2600" dirty="0">
              <a:solidFill>
                <a:schemeClr val="tx1">
                  <a:lumMod val="95000"/>
                  <a:lumOff val="5000"/>
                </a:schemeClr>
              </a:solidFill>
            </a:rPr>
            <a:t>1 Gün</a:t>
          </a:r>
        </a:p>
        <a:p>
          <a:r>
            <a:rPr lang="tr-TR" sz="2600" dirty="0">
              <a:solidFill>
                <a:schemeClr val="tx1">
                  <a:lumMod val="95000"/>
                  <a:lumOff val="5000"/>
                </a:schemeClr>
              </a:solidFill>
            </a:rPr>
            <a:t>Uzaktan</a:t>
          </a: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3D019E07-6BAF-425C-A6CE-1E6C2EBD46AB}">
      <dgm:prSet phldrT="[Metin]" custT="1"/>
      <dgm:spPr/>
      <dgm:t>
        <a:bodyPr/>
        <a:lstStyle/>
        <a:p>
          <a:pPr marL="0" lvl="0" indent="0" algn="ctr" defTabSz="1333500">
            <a:lnSpc>
              <a:spcPct val="90000"/>
            </a:lnSpc>
            <a:spcBef>
              <a:spcPct val="0"/>
            </a:spcBef>
            <a:spcAft>
              <a:spcPct val="35000"/>
            </a:spcAft>
            <a:buNone/>
          </a:pPr>
          <a:r>
            <a:rPr lang="tr-TR" sz="3000" b="1" kern="1200" dirty="0">
              <a:solidFill>
                <a:prstClr val="black">
                  <a:lumMod val="95000"/>
                  <a:lumOff val="5000"/>
                </a:prstClr>
              </a:solidFill>
              <a:latin typeface="Calibri" panose="020F0502020204030204"/>
              <a:ea typeface="+mn-ea"/>
              <a:cs typeface="+mn-cs"/>
            </a:rPr>
            <a:t>Uzaktan Ziyaret</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2 gün</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Karma/Uzaktan</a:t>
          </a:r>
        </a:p>
      </dgm:t>
    </dgm:pt>
    <dgm:pt modelId="{58F66364-8708-4F6E-BA5C-7D11D70CACF3}" type="parTrans" cxnId="{800FECB5-639F-4CF1-9D4F-7CB79988725F}">
      <dgm:prSet/>
      <dgm:spPr/>
      <dgm:t>
        <a:bodyPr/>
        <a:lstStyle/>
        <a:p>
          <a:endParaRPr lang="tr-TR" sz="3000">
            <a:solidFill>
              <a:schemeClr val="tx1">
                <a:lumMod val="95000"/>
                <a:lumOff val="5000"/>
              </a:schemeClr>
            </a:solidFill>
          </a:endParaRPr>
        </a:p>
      </dgm:t>
    </dgm:pt>
    <dgm:pt modelId="{1E746D3A-D0F2-4034-A53F-6547F20E220D}" type="sibTrans" cxnId="{800FECB5-639F-4CF1-9D4F-7CB79988725F}">
      <dgm:prSet custT="1"/>
      <dgm:spPr/>
      <dgm:t>
        <a:bodyPr/>
        <a:lstStyle/>
        <a:p>
          <a:endParaRPr lang="tr-TR" sz="3000">
            <a:solidFill>
              <a:schemeClr val="tx1">
                <a:lumMod val="95000"/>
                <a:lumOff val="5000"/>
              </a:schemeClr>
            </a:solidFill>
          </a:endParaRPr>
        </a:p>
      </dgm:t>
    </dgm:pt>
    <dgm:pt modelId="{C27F9D0C-C525-4A94-9F84-E344C50C29C2}">
      <dgm:prSet phldrT="[Metin]" custT="1"/>
      <dgm:spPr/>
      <dgm:t>
        <a:bodyPr/>
        <a:lstStyle/>
        <a:p>
          <a:r>
            <a:rPr lang="tr-TR" sz="3000" b="1" kern="1200" dirty="0">
              <a:solidFill>
                <a:schemeClr val="tx1">
                  <a:lumMod val="95000"/>
                  <a:lumOff val="5000"/>
                </a:schemeClr>
              </a:solidFill>
            </a:rPr>
            <a:t>Saha Ziyareti</a:t>
          </a:r>
        </a:p>
        <a:p>
          <a:r>
            <a:rPr lang="tr-TR" sz="2600" kern="1200" dirty="0">
              <a:solidFill>
                <a:prstClr val="black">
                  <a:lumMod val="95000"/>
                  <a:lumOff val="5000"/>
                </a:prstClr>
              </a:solidFill>
              <a:latin typeface="Calibri" panose="020F0502020204030204"/>
              <a:ea typeface="+mn-ea"/>
              <a:cs typeface="+mn-cs"/>
            </a:rPr>
            <a:t>2 gün</a:t>
          </a:r>
        </a:p>
        <a:p>
          <a:r>
            <a:rPr lang="tr-TR" sz="2600" kern="1200" dirty="0" err="1">
              <a:solidFill>
                <a:prstClr val="black">
                  <a:lumMod val="95000"/>
                  <a:lumOff val="5000"/>
                </a:prstClr>
              </a:solidFill>
              <a:latin typeface="Calibri" panose="020F0502020204030204"/>
              <a:ea typeface="+mn-ea"/>
              <a:cs typeface="+mn-cs"/>
            </a:rPr>
            <a:t>Yüzyüze</a:t>
          </a:r>
          <a:r>
            <a:rPr lang="tr-TR" sz="2600" kern="1200" dirty="0">
              <a:solidFill>
                <a:prstClr val="black">
                  <a:lumMod val="95000"/>
                  <a:lumOff val="5000"/>
                </a:prstClr>
              </a:solidFill>
              <a:latin typeface="Calibri" panose="020F0502020204030204"/>
              <a:ea typeface="+mn-ea"/>
              <a:cs typeface="+mn-cs"/>
            </a:rPr>
            <a:t>/Uzaktan</a:t>
          </a:r>
        </a:p>
      </dgm:t>
    </dgm:pt>
    <dgm:pt modelId="{6B1437BD-B6BA-4292-ABAA-0AAF4F065729}" type="parTrans" cxnId="{0A581556-743C-4E63-A40A-367DCE1E6F02}">
      <dgm:prSet/>
      <dgm:spPr/>
      <dgm:t>
        <a:bodyPr/>
        <a:lstStyle/>
        <a:p>
          <a:endParaRPr lang="tr-TR" sz="3000">
            <a:solidFill>
              <a:schemeClr val="tx1">
                <a:lumMod val="95000"/>
                <a:lumOff val="5000"/>
              </a:schemeClr>
            </a:solidFill>
          </a:endParaRPr>
        </a:p>
      </dgm:t>
    </dgm:pt>
    <dgm:pt modelId="{AB6D6E23-0B90-4C3D-BC9D-89C76D934352}" type="sibTrans" cxnId="{0A581556-743C-4E63-A40A-367DCE1E6F02}">
      <dgm:prSet/>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3">
        <dgm:presLayoutVars>
          <dgm:bulletEnabled val="1"/>
        </dgm:presLayoutVars>
      </dgm:prSet>
      <dgm:spPr/>
    </dgm:pt>
    <dgm:pt modelId="{CEEE8836-ACF2-4271-AA27-A037EE5DB8CF}" type="pres">
      <dgm:prSet presAssocID="{9727EC94-91B8-476D-993F-4A507F88EC5A}" presName="sibTrans" presStyleLbl="sibTrans2D1" presStyleIdx="0" presStyleCnt="2"/>
      <dgm:spPr/>
    </dgm:pt>
    <dgm:pt modelId="{C1D4A45F-D190-4A75-A65D-5AC5AF777B59}" type="pres">
      <dgm:prSet presAssocID="{9727EC94-91B8-476D-993F-4A507F88EC5A}" presName="connectorText" presStyleLbl="sibTrans2D1" presStyleIdx="0" presStyleCnt="2"/>
      <dgm:spPr/>
    </dgm:pt>
    <dgm:pt modelId="{A2C746DB-0406-4B42-9F06-BB47F7224AF5}" type="pres">
      <dgm:prSet presAssocID="{3D019E07-6BAF-425C-A6CE-1E6C2EBD46AB}" presName="node" presStyleLbl="node1" presStyleIdx="1" presStyleCnt="3" custScaleX="161597">
        <dgm:presLayoutVars>
          <dgm:bulletEnabled val="1"/>
        </dgm:presLayoutVars>
      </dgm:prSet>
      <dgm:spPr/>
    </dgm:pt>
    <dgm:pt modelId="{8C6F578B-54BB-4484-93D9-9BB1D3E17A64}" type="pres">
      <dgm:prSet presAssocID="{1E746D3A-D0F2-4034-A53F-6547F20E220D}" presName="sibTrans" presStyleLbl="sibTrans2D1" presStyleIdx="1" presStyleCnt="2"/>
      <dgm:spPr/>
    </dgm:pt>
    <dgm:pt modelId="{7C49D364-9ABA-4E9C-AD43-A121D1422CC1}" type="pres">
      <dgm:prSet presAssocID="{1E746D3A-D0F2-4034-A53F-6547F20E220D}" presName="connectorText" presStyleLbl="sibTrans2D1" presStyleIdx="1" presStyleCnt="2"/>
      <dgm:spPr/>
    </dgm:pt>
    <dgm:pt modelId="{3742DAF9-32B4-46EC-8D46-6ACDCF83C147}" type="pres">
      <dgm:prSet presAssocID="{C27F9D0C-C525-4A94-9F84-E344C50C29C2}" presName="node" presStyleLbl="node1" presStyleIdx="2" presStyleCnt="3" custScaleX="162113">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FC67229-C6BD-488E-A953-6B02B67B21B3}" type="presOf" srcId="{3D019E07-6BAF-425C-A6CE-1E6C2EBD46AB}" destId="{A2C746DB-0406-4B42-9F06-BB47F7224AF5}"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C0533B48-8739-44F7-A474-B3D59CB7790A}" type="presOf" srcId="{C27F9D0C-C525-4A94-9F84-E344C50C29C2}" destId="{3742DAF9-32B4-46EC-8D46-6ACDCF83C147}" srcOrd="0" destOrd="0" presId="urn:microsoft.com/office/officeart/2005/8/layout/process1"/>
    <dgm:cxn modelId="{CEFED170-E7CF-44F3-B44C-A19DA2582F7A}" type="presOf" srcId="{1E746D3A-D0F2-4034-A53F-6547F20E220D}" destId="{7C49D364-9ABA-4E9C-AD43-A121D1422CC1}" srcOrd="1" destOrd="0" presId="urn:microsoft.com/office/officeart/2005/8/layout/process1"/>
    <dgm:cxn modelId="{0A581556-743C-4E63-A40A-367DCE1E6F02}" srcId="{500DF33B-DDB1-4A1E-8C4E-F148CB73D582}" destId="{C27F9D0C-C525-4A94-9F84-E344C50C29C2}" srcOrd="2" destOrd="0" parTransId="{6B1437BD-B6BA-4292-ABAA-0AAF4F065729}" sibTransId="{AB6D6E23-0B90-4C3D-BC9D-89C76D934352}"/>
    <dgm:cxn modelId="{D493F87A-FD56-4F68-A047-0373ACF9FDA3}" type="presOf" srcId="{1E746D3A-D0F2-4034-A53F-6547F20E220D}" destId="{8C6F578B-54BB-4484-93D9-9BB1D3E17A64}" srcOrd="0" destOrd="0" presId="urn:microsoft.com/office/officeart/2005/8/layout/process1"/>
    <dgm:cxn modelId="{16D5877F-979B-466D-8BE9-5216F4A0D2D2}" type="presOf" srcId="{9727EC94-91B8-476D-993F-4A507F88EC5A}" destId="{CEEE8836-ACF2-4271-AA27-A037EE5DB8CF}" srcOrd="0" destOrd="0" presId="urn:microsoft.com/office/officeart/2005/8/layout/process1"/>
    <dgm:cxn modelId="{035EF9A9-BBF1-4574-92B4-6522D0DD5CA5}" type="presOf" srcId="{9727EC94-91B8-476D-993F-4A507F88EC5A}" destId="{C1D4A45F-D190-4A75-A65D-5AC5AF777B59}" srcOrd="1" destOrd="0" presId="urn:microsoft.com/office/officeart/2005/8/layout/process1"/>
    <dgm:cxn modelId="{800FECB5-639F-4CF1-9D4F-7CB79988725F}" srcId="{500DF33B-DDB1-4A1E-8C4E-F148CB73D582}" destId="{3D019E07-6BAF-425C-A6CE-1E6C2EBD46AB}" srcOrd="1" destOrd="0" parTransId="{58F66364-8708-4F6E-BA5C-7D11D70CACF3}" sibTransId="{1E746D3A-D0F2-4034-A53F-6547F20E220D}"/>
    <dgm:cxn modelId="{F96F5545-281B-421F-87F8-FB4E94EDD6A0}" type="presParOf" srcId="{BE58645E-4634-44CF-B826-0281F6041229}" destId="{950061F5-A675-4E72-8675-8EC7F350409B}" srcOrd="0" destOrd="0" presId="urn:microsoft.com/office/officeart/2005/8/layout/process1"/>
    <dgm:cxn modelId="{BE884A83-3043-41FE-B5B7-86F76B92AF62}" type="presParOf" srcId="{BE58645E-4634-44CF-B826-0281F6041229}" destId="{CEEE8836-ACF2-4271-AA27-A037EE5DB8CF}" srcOrd="1" destOrd="0" presId="urn:microsoft.com/office/officeart/2005/8/layout/process1"/>
    <dgm:cxn modelId="{7ECC4F24-B601-4D8E-93DB-645200B7A225}" type="presParOf" srcId="{CEEE8836-ACF2-4271-AA27-A037EE5DB8CF}" destId="{C1D4A45F-D190-4A75-A65D-5AC5AF777B59}" srcOrd="0" destOrd="0" presId="urn:microsoft.com/office/officeart/2005/8/layout/process1"/>
    <dgm:cxn modelId="{80A36DEE-402B-471D-AA6A-DE53200DDBCD}" type="presParOf" srcId="{BE58645E-4634-44CF-B826-0281F6041229}" destId="{A2C746DB-0406-4B42-9F06-BB47F7224AF5}" srcOrd="2" destOrd="0" presId="urn:microsoft.com/office/officeart/2005/8/layout/process1"/>
    <dgm:cxn modelId="{7DFE6EC1-E52D-4CCA-B0C1-74F4C7232A93}" type="presParOf" srcId="{BE58645E-4634-44CF-B826-0281F6041229}" destId="{8C6F578B-54BB-4484-93D9-9BB1D3E17A64}" srcOrd="3" destOrd="0" presId="urn:microsoft.com/office/officeart/2005/8/layout/process1"/>
    <dgm:cxn modelId="{37E1DB42-FA01-47A1-A981-DAB721FBFBC9}" type="presParOf" srcId="{8C6F578B-54BB-4484-93D9-9BB1D3E17A64}" destId="{7C49D364-9ABA-4E9C-AD43-A121D1422CC1}" srcOrd="0" destOrd="0" presId="urn:microsoft.com/office/officeart/2005/8/layout/process1"/>
    <dgm:cxn modelId="{416B70BD-A628-4B2E-AFFB-378848D667B0}" type="presParOf" srcId="{BE58645E-4634-44CF-B826-0281F6041229}" destId="{3742DAF9-32B4-46EC-8D46-6ACDCF83C147}"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schemeClr val="tx1">
                  <a:lumMod val="95000"/>
                  <a:lumOff val="5000"/>
                </a:schemeClr>
              </a:solidFill>
            </a:rPr>
            <a:t>Ön Ziyaret</a:t>
          </a:r>
        </a:p>
        <a:p>
          <a:r>
            <a:rPr lang="tr-TR" sz="2600" dirty="0">
              <a:solidFill>
                <a:schemeClr val="tx1">
                  <a:lumMod val="95000"/>
                  <a:lumOff val="5000"/>
                </a:schemeClr>
              </a:solidFill>
            </a:rPr>
            <a:t>1 Gün</a:t>
          </a:r>
        </a:p>
        <a:p>
          <a:r>
            <a:rPr lang="tr-TR" sz="2600" dirty="0">
              <a:solidFill>
                <a:schemeClr val="tx1">
                  <a:lumMod val="95000"/>
                  <a:lumOff val="5000"/>
                </a:schemeClr>
              </a:solidFill>
            </a:rPr>
            <a:t>Uzaktan</a:t>
          </a: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1">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F96F5545-281B-421F-87F8-FB4E94EDD6A0}" type="presParOf" srcId="{BE58645E-4634-44CF-B826-0281F6041229}" destId="{950061F5-A675-4E72-8675-8EC7F350409B}"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prstClr val="black">
                  <a:lumMod val="95000"/>
                  <a:lumOff val="5000"/>
                </a:prstClr>
              </a:solidFill>
              <a:latin typeface="Calibri" panose="020F0502020204030204"/>
              <a:ea typeface="+mn-ea"/>
              <a:cs typeface="+mn-cs"/>
            </a:rPr>
            <a:t>Uzaktan Ziyaret</a:t>
          </a:r>
        </a:p>
        <a:p>
          <a:pPr>
            <a:buNone/>
          </a:pPr>
          <a:r>
            <a:rPr lang="tr-TR" sz="3000" dirty="0">
              <a:solidFill>
                <a:prstClr val="black">
                  <a:lumMod val="95000"/>
                  <a:lumOff val="5000"/>
                </a:prstClr>
              </a:solidFill>
              <a:latin typeface="Calibri" panose="020F0502020204030204"/>
              <a:ea typeface="+mn-ea"/>
              <a:cs typeface="+mn-cs"/>
            </a:rPr>
            <a:t>2 gün</a:t>
          </a:r>
        </a:p>
        <a:p>
          <a:pPr>
            <a:buNone/>
          </a:pPr>
          <a:r>
            <a:rPr lang="tr-TR" sz="3000" dirty="0">
              <a:solidFill>
                <a:prstClr val="black">
                  <a:lumMod val="95000"/>
                  <a:lumOff val="5000"/>
                </a:prstClr>
              </a:solidFill>
              <a:latin typeface="Calibri" panose="020F0502020204030204"/>
              <a:ea typeface="+mn-ea"/>
              <a:cs typeface="+mn-cs"/>
            </a:rPr>
            <a:t>Karma/Uzaktan</a:t>
          </a:r>
          <a:endParaRPr lang="tr-TR" sz="2600" dirty="0">
            <a:solidFill>
              <a:schemeClr val="tx1">
                <a:lumMod val="95000"/>
                <a:lumOff val="5000"/>
              </a:schemeClr>
            </a:solidFill>
          </a:endParaRP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1" custScaleX="100196">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F96F5545-281B-421F-87F8-FB4E94EDD6A0}" type="presParOf" srcId="{BE58645E-4634-44CF-B826-0281F6041229}" destId="{950061F5-A675-4E72-8675-8EC7F350409B}"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schemeClr val="tx1">
                  <a:lumMod val="95000"/>
                  <a:lumOff val="5000"/>
                </a:schemeClr>
              </a:solidFill>
            </a:rPr>
            <a:t>Saha Ziyareti</a:t>
          </a:r>
        </a:p>
        <a:p>
          <a:r>
            <a:rPr lang="tr-TR" sz="3000" dirty="0">
              <a:solidFill>
                <a:prstClr val="black">
                  <a:lumMod val="95000"/>
                  <a:lumOff val="5000"/>
                </a:prstClr>
              </a:solidFill>
              <a:latin typeface="Calibri" panose="020F0502020204030204"/>
              <a:ea typeface="+mn-ea"/>
              <a:cs typeface="+mn-cs"/>
            </a:rPr>
            <a:t>2 gün</a:t>
          </a:r>
        </a:p>
        <a:p>
          <a:r>
            <a:rPr lang="tr-TR" sz="3000" dirty="0" err="1">
              <a:solidFill>
                <a:prstClr val="black">
                  <a:lumMod val="95000"/>
                  <a:lumOff val="5000"/>
                </a:prstClr>
              </a:solidFill>
              <a:latin typeface="Calibri" panose="020F0502020204030204"/>
              <a:ea typeface="+mn-ea"/>
              <a:cs typeface="+mn-cs"/>
            </a:rPr>
            <a:t>Yüzyüze</a:t>
          </a:r>
          <a:r>
            <a:rPr lang="tr-TR" sz="3000" dirty="0">
              <a:solidFill>
                <a:prstClr val="black">
                  <a:lumMod val="95000"/>
                  <a:lumOff val="5000"/>
                </a:prstClr>
              </a:solidFill>
              <a:latin typeface="Calibri" panose="020F0502020204030204"/>
              <a:ea typeface="+mn-ea"/>
              <a:cs typeface="+mn-cs"/>
            </a:rPr>
            <a:t>/Uzaktan</a:t>
          </a:r>
          <a:endParaRPr lang="tr-TR" sz="2600" dirty="0">
            <a:solidFill>
              <a:schemeClr val="tx1">
                <a:lumMod val="95000"/>
                <a:lumOff val="5000"/>
              </a:schemeClr>
            </a:solidFill>
          </a:endParaRP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1" custScaleX="100196">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F96F5545-281B-421F-87F8-FB4E94EDD6A0}" type="presParOf" srcId="{BE58645E-4634-44CF-B826-0281F6041229}" destId="{950061F5-A675-4E72-8675-8EC7F350409B}"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7FF9F6-C43D-40F1-B8BF-B700184258F6}" type="doc">
      <dgm:prSet loTypeId="urn:microsoft.com/office/officeart/2005/8/layout/vList3" loCatId="list" qsTypeId="urn:microsoft.com/office/officeart/2005/8/quickstyle/simple1" qsCatId="simple" csTypeId="urn:microsoft.com/office/officeart/2005/8/colors/accent1_2" csCatId="accent1" phldr="1"/>
      <dgm:spPr/>
    </dgm:pt>
    <dgm:pt modelId="{22FD672C-B113-40E9-9C4D-D7A87B06E482}">
      <dgm:prSet phldrT="[Metin]" custT="1"/>
      <dgm:spPr/>
      <dgm:t>
        <a:bodyPr/>
        <a:lstStyle/>
        <a:p>
          <a:r>
            <a:rPr lang="tr-TR" sz="1800" dirty="0">
              <a:solidFill>
                <a:schemeClr val="tx1"/>
              </a:solidFill>
            </a:rPr>
            <a:t>Planlama, tanımlı süreç veya mekanizmalar bulunmamaktadır</a:t>
          </a:r>
        </a:p>
      </dgm:t>
    </dgm:pt>
    <dgm:pt modelId="{036CC55D-4952-47C2-AE61-40C3FA68F03A}" type="parTrans" cxnId="{6D9D36A7-774F-4014-BCC3-B6DB86E83635}">
      <dgm:prSet/>
      <dgm:spPr/>
      <dgm:t>
        <a:bodyPr/>
        <a:lstStyle/>
        <a:p>
          <a:endParaRPr lang="tr-TR" sz="1800">
            <a:solidFill>
              <a:schemeClr val="tx1"/>
            </a:solidFill>
          </a:endParaRPr>
        </a:p>
      </dgm:t>
    </dgm:pt>
    <dgm:pt modelId="{F25761C8-EC9C-44C0-9904-E4A1996A462C}" type="sibTrans" cxnId="{6D9D36A7-774F-4014-BCC3-B6DB86E83635}">
      <dgm:prSet/>
      <dgm:spPr/>
      <dgm:t>
        <a:bodyPr/>
        <a:lstStyle/>
        <a:p>
          <a:endParaRPr lang="tr-TR" sz="1800">
            <a:solidFill>
              <a:schemeClr val="tx1"/>
            </a:solidFill>
          </a:endParaRPr>
        </a:p>
      </dgm:t>
    </dgm:pt>
    <dgm:pt modelId="{97A4FE0D-9C8A-4D2B-840A-8E2D62BDE6DE}">
      <dgm:prSet phldrT="[Metin]" custT="1"/>
      <dgm:spPr/>
      <dgm:t>
        <a:bodyPr/>
        <a:lstStyle/>
        <a:p>
          <a:r>
            <a:rPr lang="tr-TR" sz="1800" dirty="0">
              <a:solidFill>
                <a:schemeClr val="tx1"/>
              </a:solidFill>
            </a:rPr>
            <a:t>Planlama (tanımlı süreçler) bulunmakta, ancak herhangi  bir uygulama bulunmamakta veya kısmi uygulamalar bulunmaktadır</a:t>
          </a:r>
        </a:p>
      </dgm:t>
    </dgm:pt>
    <dgm:pt modelId="{7D2816C8-C324-4538-BAA5-4E2FF58EB08A}" type="parTrans" cxnId="{C0060FE8-3EDB-4A57-926A-FD13991FBD8C}">
      <dgm:prSet/>
      <dgm:spPr/>
      <dgm:t>
        <a:bodyPr/>
        <a:lstStyle/>
        <a:p>
          <a:endParaRPr lang="tr-TR" sz="1800">
            <a:solidFill>
              <a:schemeClr val="tx1"/>
            </a:solidFill>
          </a:endParaRPr>
        </a:p>
      </dgm:t>
    </dgm:pt>
    <dgm:pt modelId="{BF0D4F01-2197-47E9-BDFB-526B895F404A}" type="sibTrans" cxnId="{C0060FE8-3EDB-4A57-926A-FD13991FBD8C}">
      <dgm:prSet/>
      <dgm:spPr/>
      <dgm:t>
        <a:bodyPr/>
        <a:lstStyle/>
        <a:p>
          <a:endParaRPr lang="tr-TR" sz="1800">
            <a:solidFill>
              <a:schemeClr val="tx1"/>
            </a:solidFill>
          </a:endParaRPr>
        </a:p>
      </dgm:t>
    </dgm:pt>
    <dgm:pt modelId="{4819BD5E-DC97-4E81-8692-E18827B2AE5E}">
      <dgm:prSet phldrT="[Metin]" custT="1"/>
      <dgm:spPr/>
      <dgm:t>
        <a:bodyPr/>
        <a:lstStyle/>
        <a:p>
          <a:r>
            <a:rPr lang="tr-TR" sz="1700" dirty="0">
              <a:solidFill>
                <a:schemeClr val="tx1"/>
              </a:solidFill>
            </a:rPr>
            <a:t>Kurumun genelini kapsayan uygulamalar bulunmaktadır ve uygulamalardan bazı sonuçlar elde edilmiştir. Ancak bu sonuçların izlenmesi yapılmamakta veya kısmen yapılmaktadır.</a:t>
          </a:r>
        </a:p>
      </dgm:t>
    </dgm:pt>
    <dgm:pt modelId="{F6137539-EE31-43B1-ADC3-FC5503386296}" type="parTrans" cxnId="{50A0D7A2-B6C4-4640-882B-BC106C93324D}">
      <dgm:prSet/>
      <dgm:spPr/>
      <dgm:t>
        <a:bodyPr/>
        <a:lstStyle/>
        <a:p>
          <a:endParaRPr lang="tr-TR" sz="1800">
            <a:solidFill>
              <a:schemeClr val="tx1"/>
            </a:solidFill>
          </a:endParaRPr>
        </a:p>
      </dgm:t>
    </dgm:pt>
    <dgm:pt modelId="{D32F7EB7-43DB-43E2-80AA-53E252E34767}" type="sibTrans" cxnId="{50A0D7A2-B6C4-4640-882B-BC106C93324D}">
      <dgm:prSet/>
      <dgm:spPr/>
      <dgm:t>
        <a:bodyPr/>
        <a:lstStyle/>
        <a:p>
          <a:endParaRPr lang="tr-TR" sz="1800">
            <a:solidFill>
              <a:schemeClr val="tx1"/>
            </a:solidFill>
          </a:endParaRPr>
        </a:p>
      </dgm:t>
    </dgm:pt>
    <dgm:pt modelId="{AAE1055B-9292-4A84-91A6-E17B10E1B078}">
      <dgm:prSet phldrT="[Metin]" custT="1"/>
      <dgm:spPr/>
      <dgm:t>
        <a:bodyPr/>
        <a:lstStyle/>
        <a:p>
          <a:r>
            <a:rPr lang="tr-TR" sz="1800" dirty="0">
              <a:solidFill>
                <a:schemeClr val="tx1"/>
              </a:solidFill>
            </a:rPr>
            <a:t>Kurumun genelini kapsayan uygulamaların sonuçları izlenmekte ve ilgili paydaşların katılımıyla iyileştirilmektedir</a:t>
          </a:r>
        </a:p>
      </dgm:t>
    </dgm:pt>
    <dgm:pt modelId="{3BEB9EF5-F1C5-4E63-9558-BD671A3589BA}" type="parTrans" cxnId="{E74764DC-894E-4D6A-94A9-186C06AEAEF4}">
      <dgm:prSet/>
      <dgm:spPr/>
      <dgm:t>
        <a:bodyPr/>
        <a:lstStyle/>
        <a:p>
          <a:endParaRPr lang="tr-TR" sz="1800">
            <a:solidFill>
              <a:schemeClr val="tx1"/>
            </a:solidFill>
          </a:endParaRPr>
        </a:p>
      </dgm:t>
    </dgm:pt>
    <dgm:pt modelId="{13C25554-4E2D-4635-B90B-00A92917151C}" type="sibTrans" cxnId="{E74764DC-894E-4D6A-94A9-186C06AEAEF4}">
      <dgm:prSet/>
      <dgm:spPr/>
      <dgm:t>
        <a:bodyPr/>
        <a:lstStyle/>
        <a:p>
          <a:endParaRPr lang="tr-TR" sz="1800">
            <a:solidFill>
              <a:schemeClr val="tx1"/>
            </a:solidFill>
          </a:endParaRPr>
        </a:p>
      </dgm:t>
    </dgm:pt>
    <dgm:pt modelId="{1F59FC04-10DB-411D-A7C6-D84C8D99EA13}">
      <dgm:prSet phldrT="[Metin]" custT="1"/>
      <dgm:spPr/>
      <dgm:t>
        <a:bodyPr/>
        <a:lstStyle/>
        <a:p>
          <a:r>
            <a:rPr lang="tr-TR" sz="1800" dirty="0">
              <a:solidFill>
                <a:schemeClr val="tx1"/>
              </a:solidFill>
            </a:rPr>
            <a:t>İçselleştirilmiş, sistematik, sürdürülebilir ve örnek gösterilebilir uygulamalar bulunmaktadır</a:t>
          </a:r>
        </a:p>
      </dgm:t>
    </dgm:pt>
    <dgm:pt modelId="{FBCC8209-97B4-47AB-B24C-4CB049EF5FC2}" type="parTrans" cxnId="{160FD5E4-1D2B-4C6A-B310-FCC287A2A4C9}">
      <dgm:prSet/>
      <dgm:spPr/>
      <dgm:t>
        <a:bodyPr/>
        <a:lstStyle/>
        <a:p>
          <a:endParaRPr lang="tr-TR" sz="1800">
            <a:solidFill>
              <a:schemeClr val="tx1"/>
            </a:solidFill>
          </a:endParaRPr>
        </a:p>
      </dgm:t>
    </dgm:pt>
    <dgm:pt modelId="{F34236CB-A827-4A5C-A5CE-7A2BFBA03D35}" type="sibTrans" cxnId="{160FD5E4-1D2B-4C6A-B310-FCC287A2A4C9}">
      <dgm:prSet/>
      <dgm:spPr/>
      <dgm:t>
        <a:bodyPr/>
        <a:lstStyle/>
        <a:p>
          <a:endParaRPr lang="tr-TR" sz="1800">
            <a:solidFill>
              <a:schemeClr val="tx1"/>
            </a:solidFill>
          </a:endParaRPr>
        </a:p>
      </dgm:t>
    </dgm:pt>
    <dgm:pt modelId="{B929EBC8-2C6B-4BE4-B0D7-B39EADA9D6AB}" type="pres">
      <dgm:prSet presAssocID="{8D7FF9F6-C43D-40F1-B8BF-B700184258F6}" presName="linearFlow" presStyleCnt="0">
        <dgm:presLayoutVars>
          <dgm:dir/>
          <dgm:resizeHandles val="exact"/>
        </dgm:presLayoutVars>
      </dgm:prSet>
      <dgm:spPr/>
    </dgm:pt>
    <dgm:pt modelId="{94AD249C-D32D-449F-834E-35698C1E9289}" type="pres">
      <dgm:prSet presAssocID="{22FD672C-B113-40E9-9C4D-D7A87B06E482}" presName="composite" presStyleCnt="0"/>
      <dgm:spPr/>
    </dgm:pt>
    <dgm:pt modelId="{70B86F54-2724-48DF-B9F5-C3D6001E2B8B}" type="pres">
      <dgm:prSet presAssocID="{22FD672C-B113-40E9-9C4D-D7A87B06E482}" presName="imgShp"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Rozet 1 düz dolguyla"/>
        </a:ext>
      </dgm:extLst>
    </dgm:pt>
    <dgm:pt modelId="{4F3FBD55-247F-435D-98F1-A0D4B0DB6825}" type="pres">
      <dgm:prSet presAssocID="{22FD672C-B113-40E9-9C4D-D7A87B06E482}" presName="txShp" presStyleLbl="node1" presStyleIdx="0" presStyleCnt="5">
        <dgm:presLayoutVars>
          <dgm:bulletEnabled val="1"/>
        </dgm:presLayoutVars>
      </dgm:prSet>
      <dgm:spPr/>
    </dgm:pt>
    <dgm:pt modelId="{96A1EEE7-8B3A-4461-9DF6-13DFD76C71F5}" type="pres">
      <dgm:prSet presAssocID="{F25761C8-EC9C-44C0-9904-E4A1996A462C}" presName="spacing" presStyleCnt="0"/>
      <dgm:spPr/>
    </dgm:pt>
    <dgm:pt modelId="{F9AE1C45-B2CD-4076-8AB3-BFBB1BF11215}" type="pres">
      <dgm:prSet presAssocID="{97A4FE0D-9C8A-4D2B-840A-8E2D62BDE6DE}" presName="composite" presStyleCnt="0"/>
      <dgm:spPr/>
    </dgm:pt>
    <dgm:pt modelId="{307B553C-127A-40FA-9090-1D0D628BB85D}" type="pres">
      <dgm:prSet presAssocID="{97A4FE0D-9C8A-4D2B-840A-8E2D62BDE6DE}" presName="imgShp" presStyleLbl="fgImgPlac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Rozet düz dolguyla"/>
        </a:ext>
      </dgm:extLst>
    </dgm:pt>
    <dgm:pt modelId="{92750CF3-7E7A-4EC4-A0C9-B2A932685044}" type="pres">
      <dgm:prSet presAssocID="{97A4FE0D-9C8A-4D2B-840A-8E2D62BDE6DE}" presName="txShp" presStyleLbl="node1" presStyleIdx="1" presStyleCnt="5">
        <dgm:presLayoutVars>
          <dgm:bulletEnabled val="1"/>
        </dgm:presLayoutVars>
      </dgm:prSet>
      <dgm:spPr/>
    </dgm:pt>
    <dgm:pt modelId="{5FF5F2DC-DC57-4A34-9199-C7EC78F2DE0E}" type="pres">
      <dgm:prSet presAssocID="{BF0D4F01-2197-47E9-BDFB-526B895F404A}" presName="spacing" presStyleCnt="0"/>
      <dgm:spPr/>
    </dgm:pt>
    <dgm:pt modelId="{7AF47CD8-FFF7-4484-B3D3-1553F26A5BB8}" type="pres">
      <dgm:prSet presAssocID="{4819BD5E-DC97-4E81-8692-E18827B2AE5E}" presName="composite" presStyleCnt="0"/>
      <dgm:spPr/>
    </dgm:pt>
    <dgm:pt modelId="{3D6BB43D-C936-4B93-A187-968C57029A6B}" type="pres">
      <dgm:prSet presAssocID="{4819BD5E-DC97-4E81-8692-E18827B2AE5E}" presName="imgShp" presStyleLbl="fgImgPlac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Rozet 3 düz dolguyla"/>
        </a:ext>
      </dgm:extLst>
    </dgm:pt>
    <dgm:pt modelId="{767F891F-4DD5-477E-92B8-F2B943CF91C4}" type="pres">
      <dgm:prSet presAssocID="{4819BD5E-DC97-4E81-8692-E18827B2AE5E}" presName="txShp" presStyleLbl="node1" presStyleIdx="2" presStyleCnt="5">
        <dgm:presLayoutVars>
          <dgm:bulletEnabled val="1"/>
        </dgm:presLayoutVars>
      </dgm:prSet>
      <dgm:spPr/>
    </dgm:pt>
    <dgm:pt modelId="{0962896B-2755-4664-A8CF-A72460D5FAE3}" type="pres">
      <dgm:prSet presAssocID="{D32F7EB7-43DB-43E2-80AA-53E252E34767}" presName="spacing" presStyleCnt="0"/>
      <dgm:spPr/>
    </dgm:pt>
    <dgm:pt modelId="{DC47E414-0133-4E8C-B85D-D1633B1BBBBA}" type="pres">
      <dgm:prSet presAssocID="{AAE1055B-9292-4A84-91A6-E17B10E1B078}" presName="composite" presStyleCnt="0"/>
      <dgm:spPr/>
    </dgm:pt>
    <dgm:pt modelId="{DBAD252A-C025-4A94-A33B-401807668E6C}" type="pres">
      <dgm:prSet presAssocID="{AAE1055B-9292-4A84-91A6-E17B10E1B078}" presName="imgShp" presStyleLbl="fgImgPlac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ozet 4 düz dolguyla"/>
        </a:ext>
      </dgm:extLst>
    </dgm:pt>
    <dgm:pt modelId="{C659D1E0-6E9D-4FD7-9B63-190DAD39FC43}" type="pres">
      <dgm:prSet presAssocID="{AAE1055B-9292-4A84-91A6-E17B10E1B078}" presName="txShp" presStyleLbl="node1" presStyleIdx="3" presStyleCnt="5">
        <dgm:presLayoutVars>
          <dgm:bulletEnabled val="1"/>
        </dgm:presLayoutVars>
      </dgm:prSet>
      <dgm:spPr/>
    </dgm:pt>
    <dgm:pt modelId="{09F96CA3-F538-44FE-A1A5-AF9414B3AA20}" type="pres">
      <dgm:prSet presAssocID="{13C25554-4E2D-4635-B90B-00A92917151C}" presName="spacing" presStyleCnt="0"/>
      <dgm:spPr/>
    </dgm:pt>
    <dgm:pt modelId="{EEAFBF38-02AA-4C3A-9A73-F30AFF5208D1}" type="pres">
      <dgm:prSet presAssocID="{1F59FC04-10DB-411D-A7C6-D84C8D99EA13}" presName="composite" presStyleCnt="0"/>
      <dgm:spPr/>
    </dgm:pt>
    <dgm:pt modelId="{1682EE5F-14EA-4DEF-A683-6C873BF58069}" type="pres">
      <dgm:prSet presAssocID="{1F59FC04-10DB-411D-A7C6-D84C8D99EA13}" presName="imgShp" presStyleLbl="fgImgPlac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Rozet 5 düz dolguyla"/>
        </a:ext>
      </dgm:extLst>
    </dgm:pt>
    <dgm:pt modelId="{70216511-9DDD-4A0A-92F9-16A1D4D60987}" type="pres">
      <dgm:prSet presAssocID="{1F59FC04-10DB-411D-A7C6-D84C8D99EA13}" presName="txShp" presStyleLbl="node1" presStyleIdx="4" presStyleCnt="5">
        <dgm:presLayoutVars>
          <dgm:bulletEnabled val="1"/>
        </dgm:presLayoutVars>
      </dgm:prSet>
      <dgm:spPr/>
    </dgm:pt>
  </dgm:ptLst>
  <dgm:cxnLst>
    <dgm:cxn modelId="{57E1EC1F-2C13-44F3-9895-B1A80091167D}" type="presOf" srcId="{1F59FC04-10DB-411D-A7C6-D84C8D99EA13}" destId="{70216511-9DDD-4A0A-92F9-16A1D4D60987}" srcOrd="0" destOrd="0" presId="urn:microsoft.com/office/officeart/2005/8/layout/vList3"/>
    <dgm:cxn modelId="{69362567-80F6-4F26-90CE-0B3A8F02D589}" type="presOf" srcId="{AAE1055B-9292-4A84-91A6-E17B10E1B078}" destId="{C659D1E0-6E9D-4FD7-9B63-190DAD39FC43}" srcOrd="0" destOrd="0" presId="urn:microsoft.com/office/officeart/2005/8/layout/vList3"/>
    <dgm:cxn modelId="{CF04A851-A484-4876-A3CF-440CADFA81AF}" type="presOf" srcId="{97A4FE0D-9C8A-4D2B-840A-8E2D62BDE6DE}" destId="{92750CF3-7E7A-4EC4-A0C9-B2A932685044}" srcOrd="0" destOrd="0" presId="urn:microsoft.com/office/officeart/2005/8/layout/vList3"/>
    <dgm:cxn modelId="{0F92AE80-BA25-4E2C-B6E1-58EDFCA205ED}" type="presOf" srcId="{4819BD5E-DC97-4E81-8692-E18827B2AE5E}" destId="{767F891F-4DD5-477E-92B8-F2B943CF91C4}" srcOrd="0" destOrd="0" presId="urn:microsoft.com/office/officeart/2005/8/layout/vList3"/>
    <dgm:cxn modelId="{50A0D7A2-B6C4-4640-882B-BC106C93324D}" srcId="{8D7FF9F6-C43D-40F1-B8BF-B700184258F6}" destId="{4819BD5E-DC97-4E81-8692-E18827B2AE5E}" srcOrd="2" destOrd="0" parTransId="{F6137539-EE31-43B1-ADC3-FC5503386296}" sibTransId="{D32F7EB7-43DB-43E2-80AA-53E252E34767}"/>
    <dgm:cxn modelId="{6D9D36A7-774F-4014-BCC3-B6DB86E83635}" srcId="{8D7FF9F6-C43D-40F1-B8BF-B700184258F6}" destId="{22FD672C-B113-40E9-9C4D-D7A87B06E482}" srcOrd="0" destOrd="0" parTransId="{036CC55D-4952-47C2-AE61-40C3FA68F03A}" sibTransId="{F25761C8-EC9C-44C0-9904-E4A1996A462C}"/>
    <dgm:cxn modelId="{BFE695C1-97CD-44D8-9291-8EAEEC7D83B6}" type="presOf" srcId="{8D7FF9F6-C43D-40F1-B8BF-B700184258F6}" destId="{B929EBC8-2C6B-4BE4-B0D7-B39EADA9D6AB}" srcOrd="0" destOrd="0" presId="urn:microsoft.com/office/officeart/2005/8/layout/vList3"/>
    <dgm:cxn modelId="{074DBCC3-F3F5-44CD-88D0-2AE4B864EA1E}" type="presOf" srcId="{22FD672C-B113-40E9-9C4D-D7A87B06E482}" destId="{4F3FBD55-247F-435D-98F1-A0D4B0DB6825}" srcOrd="0" destOrd="0" presId="urn:microsoft.com/office/officeart/2005/8/layout/vList3"/>
    <dgm:cxn modelId="{E74764DC-894E-4D6A-94A9-186C06AEAEF4}" srcId="{8D7FF9F6-C43D-40F1-B8BF-B700184258F6}" destId="{AAE1055B-9292-4A84-91A6-E17B10E1B078}" srcOrd="3" destOrd="0" parTransId="{3BEB9EF5-F1C5-4E63-9558-BD671A3589BA}" sibTransId="{13C25554-4E2D-4635-B90B-00A92917151C}"/>
    <dgm:cxn modelId="{160FD5E4-1D2B-4C6A-B310-FCC287A2A4C9}" srcId="{8D7FF9F6-C43D-40F1-B8BF-B700184258F6}" destId="{1F59FC04-10DB-411D-A7C6-D84C8D99EA13}" srcOrd="4" destOrd="0" parTransId="{FBCC8209-97B4-47AB-B24C-4CB049EF5FC2}" sibTransId="{F34236CB-A827-4A5C-A5CE-7A2BFBA03D35}"/>
    <dgm:cxn modelId="{C0060FE8-3EDB-4A57-926A-FD13991FBD8C}" srcId="{8D7FF9F6-C43D-40F1-B8BF-B700184258F6}" destId="{97A4FE0D-9C8A-4D2B-840A-8E2D62BDE6DE}" srcOrd="1" destOrd="0" parTransId="{7D2816C8-C324-4538-BAA5-4E2FF58EB08A}" sibTransId="{BF0D4F01-2197-47E9-BDFB-526B895F404A}"/>
    <dgm:cxn modelId="{17663423-D4CD-43BC-9AB9-57EDF35DE759}" type="presParOf" srcId="{B929EBC8-2C6B-4BE4-B0D7-B39EADA9D6AB}" destId="{94AD249C-D32D-449F-834E-35698C1E9289}" srcOrd="0" destOrd="0" presId="urn:microsoft.com/office/officeart/2005/8/layout/vList3"/>
    <dgm:cxn modelId="{639E58C5-147B-4036-87E3-FF800DCB39CC}" type="presParOf" srcId="{94AD249C-D32D-449F-834E-35698C1E9289}" destId="{70B86F54-2724-48DF-B9F5-C3D6001E2B8B}" srcOrd="0" destOrd="0" presId="urn:microsoft.com/office/officeart/2005/8/layout/vList3"/>
    <dgm:cxn modelId="{ACEEDC7F-1A11-4EE7-A2C7-C20D0714F8A5}" type="presParOf" srcId="{94AD249C-D32D-449F-834E-35698C1E9289}" destId="{4F3FBD55-247F-435D-98F1-A0D4B0DB6825}" srcOrd="1" destOrd="0" presId="urn:microsoft.com/office/officeart/2005/8/layout/vList3"/>
    <dgm:cxn modelId="{D69D1CF9-C7D6-422F-A896-8A58BC1A7201}" type="presParOf" srcId="{B929EBC8-2C6B-4BE4-B0D7-B39EADA9D6AB}" destId="{96A1EEE7-8B3A-4461-9DF6-13DFD76C71F5}" srcOrd="1" destOrd="0" presId="urn:microsoft.com/office/officeart/2005/8/layout/vList3"/>
    <dgm:cxn modelId="{40755803-6A60-445A-A754-4E9F34F21B0F}" type="presParOf" srcId="{B929EBC8-2C6B-4BE4-B0D7-B39EADA9D6AB}" destId="{F9AE1C45-B2CD-4076-8AB3-BFBB1BF11215}" srcOrd="2" destOrd="0" presId="urn:microsoft.com/office/officeart/2005/8/layout/vList3"/>
    <dgm:cxn modelId="{67770D4C-0C51-482C-A3AC-A9519BFE215B}" type="presParOf" srcId="{F9AE1C45-B2CD-4076-8AB3-BFBB1BF11215}" destId="{307B553C-127A-40FA-9090-1D0D628BB85D}" srcOrd="0" destOrd="0" presId="urn:microsoft.com/office/officeart/2005/8/layout/vList3"/>
    <dgm:cxn modelId="{2AE98F21-03AD-4CE1-8250-44C6741B88B3}" type="presParOf" srcId="{F9AE1C45-B2CD-4076-8AB3-BFBB1BF11215}" destId="{92750CF3-7E7A-4EC4-A0C9-B2A932685044}" srcOrd="1" destOrd="0" presId="urn:microsoft.com/office/officeart/2005/8/layout/vList3"/>
    <dgm:cxn modelId="{C2EB7931-2272-4938-9D62-97FE72F9CAA9}" type="presParOf" srcId="{B929EBC8-2C6B-4BE4-B0D7-B39EADA9D6AB}" destId="{5FF5F2DC-DC57-4A34-9199-C7EC78F2DE0E}" srcOrd="3" destOrd="0" presId="urn:microsoft.com/office/officeart/2005/8/layout/vList3"/>
    <dgm:cxn modelId="{FEFF6836-569F-4AFF-B505-17A76711F1F8}" type="presParOf" srcId="{B929EBC8-2C6B-4BE4-B0D7-B39EADA9D6AB}" destId="{7AF47CD8-FFF7-4484-B3D3-1553F26A5BB8}" srcOrd="4" destOrd="0" presId="urn:microsoft.com/office/officeart/2005/8/layout/vList3"/>
    <dgm:cxn modelId="{3926E1FD-B254-42D9-BA3D-1F029CB1C32C}" type="presParOf" srcId="{7AF47CD8-FFF7-4484-B3D3-1553F26A5BB8}" destId="{3D6BB43D-C936-4B93-A187-968C57029A6B}" srcOrd="0" destOrd="0" presId="urn:microsoft.com/office/officeart/2005/8/layout/vList3"/>
    <dgm:cxn modelId="{501D7588-A862-42F4-8C43-55228132A81D}" type="presParOf" srcId="{7AF47CD8-FFF7-4484-B3D3-1553F26A5BB8}" destId="{767F891F-4DD5-477E-92B8-F2B943CF91C4}" srcOrd="1" destOrd="0" presId="urn:microsoft.com/office/officeart/2005/8/layout/vList3"/>
    <dgm:cxn modelId="{1478C69B-3173-47ED-8AA9-792E7B3EACD2}" type="presParOf" srcId="{B929EBC8-2C6B-4BE4-B0D7-B39EADA9D6AB}" destId="{0962896B-2755-4664-A8CF-A72460D5FAE3}" srcOrd="5" destOrd="0" presId="urn:microsoft.com/office/officeart/2005/8/layout/vList3"/>
    <dgm:cxn modelId="{16B30E71-A2EC-4043-ACA4-0DE07092C924}" type="presParOf" srcId="{B929EBC8-2C6B-4BE4-B0D7-B39EADA9D6AB}" destId="{DC47E414-0133-4E8C-B85D-D1633B1BBBBA}" srcOrd="6" destOrd="0" presId="urn:microsoft.com/office/officeart/2005/8/layout/vList3"/>
    <dgm:cxn modelId="{FEED03FC-190F-4F71-B6D0-1267BF56FA0B}" type="presParOf" srcId="{DC47E414-0133-4E8C-B85D-D1633B1BBBBA}" destId="{DBAD252A-C025-4A94-A33B-401807668E6C}" srcOrd="0" destOrd="0" presId="urn:microsoft.com/office/officeart/2005/8/layout/vList3"/>
    <dgm:cxn modelId="{17B6D2D0-EDD1-4C2F-BD09-1AA18B0D2D91}" type="presParOf" srcId="{DC47E414-0133-4E8C-B85D-D1633B1BBBBA}" destId="{C659D1E0-6E9D-4FD7-9B63-190DAD39FC43}" srcOrd="1" destOrd="0" presId="urn:microsoft.com/office/officeart/2005/8/layout/vList3"/>
    <dgm:cxn modelId="{74789381-B210-4E61-9F25-FAFF35146513}" type="presParOf" srcId="{B929EBC8-2C6B-4BE4-B0D7-B39EADA9D6AB}" destId="{09F96CA3-F538-44FE-A1A5-AF9414B3AA20}" srcOrd="7" destOrd="0" presId="urn:microsoft.com/office/officeart/2005/8/layout/vList3"/>
    <dgm:cxn modelId="{BFB0E870-FD84-42E8-89C0-7E47F4DA2A30}" type="presParOf" srcId="{B929EBC8-2C6B-4BE4-B0D7-B39EADA9D6AB}" destId="{EEAFBF38-02AA-4C3A-9A73-F30AFF5208D1}" srcOrd="8" destOrd="0" presId="urn:microsoft.com/office/officeart/2005/8/layout/vList3"/>
    <dgm:cxn modelId="{BBFFD60E-0B17-4C85-A8A8-33EE8FEF1365}" type="presParOf" srcId="{EEAFBF38-02AA-4C3A-9A73-F30AFF5208D1}" destId="{1682EE5F-14EA-4DEF-A683-6C873BF58069}" srcOrd="0" destOrd="0" presId="urn:microsoft.com/office/officeart/2005/8/layout/vList3"/>
    <dgm:cxn modelId="{C4072811-2AEA-45E9-B667-A2125EF06835}" type="presParOf" srcId="{EEAFBF38-02AA-4C3A-9A73-F30AFF5208D1}" destId="{70216511-9DDD-4A0A-92F9-16A1D4D60987}"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5256" y="1069839"/>
          <a:ext cx="1765338" cy="22033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Ön Ziyaret</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1 Gün</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Uzaktan</a:t>
          </a:r>
        </a:p>
      </dsp:txBody>
      <dsp:txXfrm>
        <a:off x="56961" y="1121544"/>
        <a:ext cx="1661928" cy="2099898"/>
      </dsp:txXfrm>
    </dsp:sp>
    <dsp:sp modelId="{CEEE8836-ACF2-4271-AA27-A037EE5DB8CF}">
      <dsp:nvSpPr>
        <dsp:cNvPr id="0" name=""/>
        <dsp:cNvSpPr/>
      </dsp:nvSpPr>
      <dsp:spPr>
        <a:xfrm>
          <a:off x="1947128" y="1952591"/>
          <a:ext cx="374251" cy="437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tr-TR" sz="3000" kern="1200">
            <a:solidFill>
              <a:schemeClr val="tx1">
                <a:lumMod val="95000"/>
                <a:lumOff val="5000"/>
              </a:schemeClr>
            </a:solidFill>
          </a:endParaRPr>
        </a:p>
      </dsp:txBody>
      <dsp:txXfrm>
        <a:off x="1947128" y="2040152"/>
        <a:ext cx="261976" cy="262681"/>
      </dsp:txXfrm>
    </dsp:sp>
    <dsp:sp modelId="{A2C746DB-0406-4B42-9F06-BB47F7224AF5}">
      <dsp:nvSpPr>
        <dsp:cNvPr id="0" name=""/>
        <dsp:cNvSpPr/>
      </dsp:nvSpPr>
      <dsp:spPr>
        <a:xfrm>
          <a:off x="2476730" y="1069839"/>
          <a:ext cx="2852734" cy="22033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prstClr val="black">
                  <a:lumMod val="95000"/>
                  <a:lumOff val="5000"/>
                </a:prstClr>
              </a:solidFill>
              <a:latin typeface="Calibri" panose="020F0502020204030204"/>
              <a:ea typeface="+mn-ea"/>
              <a:cs typeface="+mn-cs"/>
            </a:rPr>
            <a:t>Uzaktan Ziyaret</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2 gün</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Karma/Uzaktan</a:t>
          </a:r>
        </a:p>
      </dsp:txBody>
      <dsp:txXfrm>
        <a:off x="2541263" y="1134372"/>
        <a:ext cx="2723668" cy="2074242"/>
      </dsp:txXfrm>
    </dsp:sp>
    <dsp:sp modelId="{8C6F578B-54BB-4484-93D9-9BB1D3E17A64}">
      <dsp:nvSpPr>
        <dsp:cNvPr id="0" name=""/>
        <dsp:cNvSpPr/>
      </dsp:nvSpPr>
      <dsp:spPr>
        <a:xfrm>
          <a:off x="5505998" y="1952591"/>
          <a:ext cx="374251" cy="437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tr-TR" sz="3000" kern="1200">
            <a:solidFill>
              <a:schemeClr val="tx1">
                <a:lumMod val="95000"/>
                <a:lumOff val="5000"/>
              </a:schemeClr>
            </a:solidFill>
          </a:endParaRPr>
        </a:p>
      </dsp:txBody>
      <dsp:txXfrm>
        <a:off x="5505998" y="2040152"/>
        <a:ext cx="261976" cy="262681"/>
      </dsp:txXfrm>
    </dsp:sp>
    <dsp:sp modelId="{3742DAF9-32B4-46EC-8D46-6ACDCF83C147}">
      <dsp:nvSpPr>
        <dsp:cNvPr id="0" name=""/>
        <dsp:cNvSpPr/>
      </dsp:nvSpPr>
      <dsp:spPr>
        <a:xfrm>
          <a:off x="6035600" y="1069839"/>
          <a:ext cx="2861843" cy="22033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Saha Ziyareti</a:t>
          </a:r>
        </a:p>
        <a:p>
          <a:pPr marL="0" lvl="0" indent="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2 gün</a:t>
          </a:r>
        </a:p>
        <a:p>
          <a:pPr marL="0" lvl="0" indent="0" algn="ctr" defTabSz="1333500">
            <a:lnSpc>
              <a:spcPct val="90000"/>
            </a:lnSpc>
            <a:spcBef>
              <a:spcPct val="0"/>
            </a:spcBef>
            <a:spcAft>
              <a:spcPct val="35000"/>
            </a:spcAft>
            <a:buNone/>
          </a:pPr>
          <a:r>
            <a:rPr lang="tr-TR" sz="2600" kern="1200" dirty="0" err="1">
              <a:solidFill>
                <a:prstClr val="black">
                  <a:lumMod val="95000"/>
                  <a:lumOff val="5000"/>
                </a:prstClr>
              </a:solidFill>
              <a:latin typeface="Calibri" panose="020F0502020204030204"/>
              <a:ea typeface="+mn-ea"/>
              <a:cs typeface="+mn-cs"/>
            </a:rPr>
            <a:t>Yüzyüze</a:t>
          </a:r>
          <a:r>
            <a:rPr lang="tr-TR" sz="2600" kern="1200" dirty="0">
              <a:solidFill>
                <a:prstClr val="black">
                  <a:lumMod val="95000"/>
                  <a:lumOff val="5000"/>
                </a:prstClr>
              </a:solidFill>
              <a:latin typeface="Calibri" panose="020F0502020204030204"/>
              <a:ea typeface="+mn-ea"/>
              <a:cs typeface="+mn-cs"/>
            </a:rPr>
            <a:t>/Uzaktan</a:t>
          </a:r>
        </a:p>
      </dsp:txBody>
      <dsp:txXfrm>
        <a:off x="6100133" y="1134372"/>
        <a:ext cx="2732777" cy="2074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0" y="186986"/>
          <a:ext cx="2149707" cy="18339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Ön Ziyaret</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1 Gün</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Uzaktan</a:t>
          </a:r>
        </a:p>
      </dsp:txBody>
      <dsp:txXfrm>
        <a:off x="53715" y="240701"/>
        <a:ext cx="2042277" cy="17265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1423" y="108003"/>
          <a:ext cx="2916293" cy="19919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prstClr val="black">
                  <a:lumMod val="95000"/>
                  <a:lumOff val="5000"/>
                </a:prstClr>
              </a:solidFill>
              <a:latin typeface="Calibri" panose="020F0502020204030204"/>
              <a:ea typeface="+mn-ea"/>
              <a:cs typeface="+mn-cs"/>
            </a:rPr>
            <a:t>Uzaktan Ziyaret</a:t>
          </a:r>
        </a:p>
        <a:p>
          <a:pPr marL="0" lvl="0" indent="0" algn="ctr" defTabSz="1333500">
            <a:lnSpc>
              <a:spcPct val="90000"/>
            </a:lnSpc>
            <a:spcBef>
              <a:spcPct val="0"/>
            </a:spcBef>
            <a:spcAft>
              <a:spcPct val="35000"/>
            </a:spcAft>
            <a:buNone/>
          </a:pPr>
          <a:r>
            <a:rPr lang="tr-TR" sz="3000" kern="1200" dirty="0">
              <a:solidFill>
                <a:prstClr val="black">
                  <a:lumMod val="95000"/>
                  <a:lumOff val="5000"/>
                </a:prstClr>
              </a:solidFill>
              <a:latin typeface="Calibri" panose="020F0502020204030204"/>
              <a:ea typeface="+mn-ea"/>
              <a:cs typeface="+mn-cs"/>
            </a:rPr>
            <a:t>2 gün</a:t>
          </a:r>
        </a:p>
        <a:p>
          <a:pPr marL="0" lvl="0" indent="0" algn="ctr" defTabSz="1333500">
            <a:lnSpc>
              <a:spcPct val="90000"/>
            </a:lnSpc>
            <a:spcBef>
              <a:spcPct val="0"/>
            </a:spcBef>
            <a:spcAft>
              <a:spcPct val="35000"/>
            </a:spcAft>
            <a:buNone/>
          </a:pPr>
          <a:r>
            <a:rPr lang="tr-TR" sz="3000" kern="1200" dirty="0">
              <a:solidFill>
                <a:prstClr val="black">
                  <a:lumMod val="95000"/>
                  <a:lumOff val="5000"/>
                </a:prstClr>
              </a:solidFill>
              <a:latin typeface="Calibri" panose="020F0502020204030204"/>
              <a:ea typeface="+mn-ea"/>
              <a:cs typeface="+mn-cs"/>
            </a:rPr>
            <a:t>Karma/Uzaktan</a:t>
          </a:r>
          <a:endParaRPr lang="tr-TR" sz="2600" kern="1200" dirty="0">
            <a:solidFill>
              <a:schemeClr val="tx1">
                <a:lumMod val="95000"/>
                <a:lumOff val="5000"/>
              </a:schemeClr>
            </a:solidFill>
          </a:endParaRPr>
        </a:p>
      </dsp:txBody>
      <dsp:txXfrm>
        <a:off x="59765" y="166345"/>
        <a:ext cx="2799609" cy="18752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1506" y="136786"/>
          <a:ext cx="3085627" cy="19343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Saha Ziyareti</a:t>
          </a:r>
        </a:p>
        <a:p>
          <a:pPr marL="0" lvl="0" indent="0" algn="ctr" defTabSz="1333500">
            <a:lnSpc>
              <a:spcPct val="90000"/>
            </a:lnSpc>
            <a:spcBef>
              <a:spcPct val="0"/>
            </a:spcBef>
            <a:spcAft>
              <a:spcPct val="35000"/>
            </a:spcAft>
            <a:buNone/>
          </a:pPr>
          <a:r>
            <a:rPr lang="tr-TR" sz="3000" kern="1200" dirty="0">
              <a:solidFill>
                <a:prstClr val="black">
                  <a:lumMod val="95000"/>
                  <a:lumOff val="5000"/>
                </a:prstClr>
              </a:solidFill>
              <a:latin typeface="Calibri" panose="020F0502020204030204"/>
              <a:ea typeface="+mn-ea"/>
              <a:cs typeface="+mn-cs"/>
            </a:rPr>
            <a:t>2 gün</a:t>
          </a:r>
        </a:p>
        <a:p>
          <a:pPr marL="0" lvl="0" indent="0" algn="ctr" defTabSz="1333500">
            <a:lnSpc>
              <a:spcPct val="90000"/>
            </a:lnSpc>
            <a:spcBef>
              <a:spcPct val="0"/>
            </a:spcBef>
            <a:spcAft>
              <a:spcPct val="35000"/>
            </a:spcAft>
            <a:buNone/>
          </a:pPr>
          <a:r>
            <a:rPr lang="tr-TR" sz="3000" kern="1200" dirty="0" err="1">
              <a:solidFill>
                <a:prstClr val="black">
                  <a:lumMod val="95000"/>
                  <a:lumOff val="5000"/>
                </a:prstClr>
              </a:solidFill>
              <a:latin typeface="Calibri" panose="020F0502020204030204"/>
              <a:ea typeface="+mn-ea"/>
              <a:cs typeface="+mn-cs"/>
            </a:rPr>
            <a:t>Yüzyüze</a:t>
          </a:r>
          <a:r>
            <a:rPr lang="tr-TR" sz="3000" kern="1200" dirty="0">
              <a:solidFill>
                <a:prstClr val="black">
                  <a:lumMod val="95000"/>
                  <a:lumOff val="5000"/>
                </a:prstClr>
              </a:solidFill>
              <a:latin typeface="Calibri" panose="020F0502020204030204"/>
              <a:ea typeface="+mn-ea"/>
              <a:cs typeface="+mn-cs"/>
            </a:rPr>
            <a:t>/Uzaktan</a:t>
          </a:r>
          <a:endParaRPr lang="tr-TR" sz="2600" kern="1200" dirty="0">
            <a:solidFill>
              <a:schemeClr val="tx1">
                <a:lumMod val="95000"/>
                <a:lumOff val="5000"/>
              </a:schemeClr>
            </a:solidFill>
          </a:endParaRPr>
        </a:p>
      </dsp:txBody>
      <dsp:txXfrm>
        <a:off x="58162" y="193442"/>
        <a:ext cx="2972315" cy="18210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FBD55-247F-435D-98F1-A0D4B0DB6825}">
      <dsp:nvSpPr>
        <dsp:cNvPr id="0" name=""/>
        <dsp:cNvSpPr/>
      </dsp:nvSpPr>
      <dsp:spPr>
        <a:xfrm rot="10800000">
          <a:off x="1798432" y="3947"/>
          <a:ext cx="6301579" cy="84477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2521" tIns="68580" rIns="128016"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tx1"/>
              </a:solidFill>
            </a:rPr>
            <a:t>Planlama, tanımlı süreç veya mekanizmalar bulunmamaktadır</a:t>
          </a:r>
        </a:p>
      </dsp:txBody>
      <dsp:txXfrm rot="10800000">
        <a:off x="2009625" y="3947"/>
        <a:ext cx="6090386" cy="844771"/>
      </dsp:txXfrm>
    </dsp:sp>
    <dsp:sp modelId="{70B86F54-2724-48DF-B9F5-C3D6001E2B8B}">
      <dsp:nvSpPr>
        <dsp:cNvPr id="0" name=""/>
        <dsp:cNvSpPr/>
      </dsp:nvSpPr>
      <dsp:spPr>
        <a:xfrm>
          <a:off x="1376047" y="3947"/>
          <a:ext cx="844771" cy="84477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750CF3-7E7A-4EC4-A0C9-B2A932685044}">
      <dsp:nvSpPr>
        <dsp:cNvPr id="0" name=""/>
        <dsp:cNvSpPr/>
      </dsp:nvSpPr>
      <dsp:spPr>
        <a:xfrm rot="10800000">
          <a:off x="1798432" y="1100889"/>
          <a:ext cx="6301579" cy="84477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2521" tIns="68580" rIns="128016"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tx1"/>
              </a:solidFill>
            </a:rPr>
            <a:t>Planlama (tanımlı süreçler) bulunmakta, ancak herhangi  bir uygulama bulunmamakta veya kısmi uygulamalar bulunmaktadır</a:t>
          </a:r>
        </a:p>
      </dsp:txBody>
      <dsp:txXfrm rot="10800000">
        <a:off x="2009625" y="1100889"/>
        <a:ext cx="6090386" cy="844771"/>
      </dsp:txXfrm>
    </dsp:sp>
    <dsp:sp modelId="{307B553C-127A-40FA-9090-1D0D628BB85D}">
      <dsp:nvSpPr>
        <dsp:cNvPr id="0" name=""/>
        <dsp:cNvSpPr/>
      </dsp:nvSpPr>
      <dsp:spPr>
        <a:xfrm>
          <a:off x="1376047" y="1100889"/>
          <a:ext cx="844771" cy="84477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7F891F-4DD5-477E-92B8-F2B943CF91C4}">
      <dsp:nvSpPr>
        <dsp:cNvPr id="0" name=""/>
        <dsp:cNvSpPr/>
      </dsp:nvSpPr>
      <dsp:spPr>
        <a:xfrm rot="10800000">
          <a:off x="1798432" y="2197831"/>
          <a:ext cx="6301579" cy="84477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2521" tIns="64770" rIns="120904" bIns="64770" numCol="1" spcCol="1270" anchor="ctr" anchorCtr="0">
          <a:noAutofit/>
        </a:bodyPr>
        <a:lstStyle/>
        <a:p>
          <a:pPr marL="0" lvl="0" indent="0" algn="ctr" defTabSz="755650">
            <a:lnSpc>
              <a:spcPct val="90000"/>
            </a:lnSpc>
            <a:spcBef>
              <a:spcPct val="0"/>
            </a:spcBef>
            <a:spcAft>
              <a:spcPct val="35000"/>
            </a:spcAft>
            <a:buNone/>
          </a:pPr>
          <a:r>
            <a:rPr lang="tr-TR" sz="1700" kern="1200" dirty="0">
              <a:solidFill>
                <a:schemeClr val="tx1"/>
              </a:solidFill>
            </a:rPr>
            <a:t>Kurumun genelini kapsayan uygulamalar bulunmaktadır ve uygulamalardan bazı sonuçlar elde edilmiştir. Ancak bu sonuçların izlenmesi yapılmamakta veya kısmen yapılmaktadır.</a:t>
          </a:r>
        </a:p>
      </dsp:txBody>
      <dsp:txXfrm rot="10800000">
        <a:off x="2009625" y="2197831"/>
        <a:ext cx="6090386" cy="844771"/>
      </dsp:txXfrm>
    </dsp:sp>
    <dsp:sp modelId="{3D6BB43D-C936-4B93-A187-968C57029A6B}">
      <dsp:nvSpPr>
        <dsp:cNvPr id="0" name=""/>
        <dsp:cNvSpPr/>
      </dsp:nvSpPr>
      <dsp:spPr>
        <a:xfrm>
          <a:off x="1376047" y="2197831"/>
          <a:ext cx="844771" cy="84477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59D1E0-6E9D-4FD7-9B63-190DAD39FC43}">
      <dsp:nvSpPr>
        <dsp:cNvPr id="0" name=""/>
        <dsp:cNvSpPr/>
      </dsp:nvSpPr>
      <dsp:spPr>
        <a:xfrm rot="10800000">
          <a:off x="1798432" y="3294773"/>
          <a:ext cx="6301579" cy="84477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2521" tIns="68580" rIns="128016"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tx1"/>
              </a:solidFill>
            </a:rPr>
            <a:t>Kurumun genelini kapsayan uygulamaların sonuçları izlenmekte ve ilgili paydaşların katılımıyla iyileştirilmektedir</a:t>
          </a:r>
        </a:p>
      </dsp:txBody>
      <dsp:txXfrm rot="10800000">
        <a:off x="2009625" y="3294773"/>
        <a:ext cx="6090386" cy="844771"/>
      </dsp:txXfrm>
    </dsp:sp>
    <dsp:sp modelId="{DBAD252A-C025-4A94-A33B-401807668E6C}">
      <dsp:nvSpPr>
        <dsp:cNvPr id="0" name=""/>
        <dsp:cNvSpPr/>
      </dsp:nvSpPr>
      <dsp:spPr>
        <a:xfrm>
          <a:off x="1376047" y="3294773"/>
          <a:ext cx="844771" cy="844771"/>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216511-9DDD-4A0A-92F9-16A1D4D60987}">
      <dsp:nvSpPr>
        <dsp:cNvPr id="0" name=""/>
        <dsp:cNvSpPr/>
      </dsp:nvSpPr>
      <dsp:spPr>
        <a:xfrm rot="10800000">
          <a:off x="1798432" y="4391714"/>
          <a:ext cx="6301579" cy="84477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2521" tIns="68580" rIns="128016" bIns="68580" numCol="1" spcCol="1270" anchor="ctr" anchorCtr="0">
          <a:noAutofit/>
        </a:bodyPr>
        <a:lstStyle/>
        <a:p>
          <a:pPr marL="0" lvl="0" indent="0" algn="ctr" defTabSz="800100">
            <a:lnSpc>
              <a:spcPct val="90000"/>
            </a:lnSpc>
            <a:spcBef>
              <a:spcPct val="0"/>
            </a:spcBef>
            <a:spcAft>
              <a:spcPct val="35000"/>
            </a:spcAft>
            <a:buNone/>
          </a:pPr>
          <a:r>
            <a:rPr lang="tr-TR" sz="1800" kern="1200" dirty="0">
              <a:solidFill>
                <a:schemeClr val="tx1"/>
              </a:solidFill>
            </a:rPr>
            <a:t>İçselleştirilmiş, sistematik, sürdürülebilir ve örnek gösterilebilir uygulamalar bulunmaktadır</a:t>
          </a:r>
        </a:p>
      </dsp:txBody>
      <dsp:txXfrm rot="10800000">
        <a:off x="2009625" y="4391714"/>
        <a:ext cx="6090386" cy="844771"/>
      </dsp:txXfrm>
    </dsp:sp>
    <dsp:sp modelId="{1682EE5F-14EA-4DEF-A683-6C873BF58069}">
      <dsp:nvSpPr>
        <dsp:cNvPr id="0" name=""/>
        <dsp:cNvSpPr/>
      </dsp:nvSpPr>
      <dsp:spPr>
        <a:xfrm>
          <a:off x="1376047" y="4391714"/>
          <a:ext cx="844771" cy="844771"/>
        </a:xfrm>
        <a:prstGeom prst="ellipse">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5D3A4B-4C3B-4F54-8064-70AE8B45826F}" type="datetimeFigureOut">
              <a:rPr lang="tr-TR" smtClean="0"/>
              <a:t>1.09.2021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26C183-6D83-456B-BC41-AC89D6B43A73}" type="slidenum">
              <a:rPr lang="tr-TR" smtClean="0"/>
              <a:t>‹#›</a:t>
            </a:fld>
            <a:endParaRPr lang="tr-TR"/>
          </a:p>
        </p:txBody>
      </p:sp>
    </p:spTree>
    <p:extLst>
      <p:ext uri="{BB962C8B-B14F-4D97-AF65-F5344CB8AC3E}">
        <p14:creationId xmlns:p14="http://schemas.microsoft.com/office/powerpoint/2010/main" val="336607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7B338962-6865-4047-BF13-451CB7E0DA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id="{4A1C3C97-40D2-E145-BB0C-7918875B95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8131" name="Slide Number Placeholder 3">
            <a:extLst>
              <a:ext uri="{FF2B5EF4-FFF2-40B4-BE49-F238E27FC236}">
                <a16:creationId xmlns:a16="http://schemas.microsoft.com/office/drawing/2014/main" id="{C2284640-E77A-124C-BEE8-6E54D90B64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AF2F30C-5B26-154E-9BFA-22875C023E8B}" type="slidenum">
              <a:rPr lang="en-US" altLang="tr-TR"/>
              <a:pPr/>
              <a:t>24</a:t>
            </a:fld>
            <a:endParaRPr lang="en-US"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A4E5CE5E-E3D7-6F4B-B0AA-0792BE7741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id="{A3900F12-15EE-C840-A4C5-A493A47817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0179" name="Slide Number Placeholder 3">
            <a:extLst>
              <a:ext uri="{FF2B5EF4-FFF2-40B4-BE49-F238E27FC236}">
                <a16:creationId xmlns:a16="http://schemas.microsoft.com/office/drawing/2014/main" id="{88926823-9F2F-B34E-9A0D-DEE95D9BE0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B19350F-34DA-4945-BB09-91329A2EDAEE}" type="slidenum">
              <a:rPr lang="en-US" altLang="tr-TR"/>
              <a:pPr/>
              <a:t>25</a:t>
            </a:fld>
            <a:endParaRPr lang="en-US"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C9F031FA-BBAE-CC43-9AC2-A30A0D5EF4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id="{2684DE7A-1AA5-3542-95A9-E51AE8B85A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2227" name="Slide Number Placeholder 3">
            <a:extLst>
              <a:ext uri="{FF2B5EF4-FFF2-40B4-BE49-F238E27FC236}">
                <a16:creationId xmlns:a16="http://schemas.microsoft.com/office/drawing/2014/main" id="{F3AA3D08-4084-E745-91AD-83FC5B39381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BC721EB-F079-134E-9F5B-2E9783880224}" type="slidenum">
              <a:rPr lang="en-US" altLang="tr-TR"/>
              <a:pPr/>
              <a:t>26</a:t>
            </a:fld>
            <a:endParaRPr lang="en-US"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992A0D69-B8E7-8D4A-A20D-53C8D9F303E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id="{4E20D6BC-5958-CC46-AF83-4C9B961083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4275" name="Slide Number Placeholder 3">
            <a:extLst>
              <a:ext uri="{FF2B5EF4-FFF2-40B4-BE49-F238E27FC236}">
                <a16:creationId xmlns:a16="http://schemas.microsoft.com/office/drawing/2014/main" id="{2957EFF1-8B10-E54D-9F09-88AE529C306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79AFF51-0EF9-2D4F-8E8D-29F92CA16E44}" type="slidenum">
              <a:rPr lang="en-US" altLang="tr-TR"/>
              <a:pPr/>
              <a:t>27</a:t>
            </a:fld>
            <a:endParaRPr lang="en-US"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7F093C0F-0924-2F4F-AED6-EA407D9F304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id="{DF099999-532E-E343-90CD-4617CFA85C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6323" name="Slide Number Placeholder 3">
            <a:extLst>
              <a:ext uri="{FF2B5EF4-FFF2-40B4-BE49-F238E27FC236}">
                <a16:creationId xmlns:a16="http://schemas.microsoft.com/office/drawing/2014/main" id="{F3B6952F-B705-2446-86C0-BCBDE35E49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66AE2BA-6130-394F-857D-98B739FF576B}" type="slidenum">
              <a:rPr lang="en-US" altLang="tr-TR"/>
              <a:pPr/>
              <a:t>28</a:t>
            </a:fld>
            <a:endParaRPr lang="en-US"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3ECD20-032D-439F-B13B-B042C210400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54C45B7-0D85-4932-BB63-C71427B6C7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931B25D-B07E-4222-9BC0-00A503BB3E5F}"/>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5" name="Alt Bilgi Yer Tutucusu 4">
            <a:extLst>
              <a:ext uri="{FF2B5EF4-FFF2-40B4-BE49-F238E27FC236}">
                <a16:creationId xmlns:a16="http://schemas.microsoft.com/office/drawing/2014/main" id="{2D6C17C0-B29A-4408-BB22-1A07843ED1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E5EEEA-90F5-4362-985D-4BAD530F5133}"/>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409689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CAE511-C484-4D1E-B014-F24C9F2ADA1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B46E1DD-BAF8-4CBE-B6BD-863354D740B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1B76D9-FE13-49A3-BAB5-55185746AF95}"/>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5" name="Alt Bilgi Yer Tutucusu 4">
            <a:extLst>
              <a:ext uri="{FF2B5EF4-FFF2-40B4-BE49-F238E27FC236}">
                <a16:creationId xmlns:a16="http://schemas.microsoft.com/office/drawing/2014/main" id="{D72EA40D-B276-44E8-9010-29FA66817B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3B4ED3-9E97-491C-8613-486C9EDBD5EB}"/>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200514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85480F8-C6DA-4FA6-92F0-B44AB24CDE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37EEE75-656C-467A-AE1F-D74A37AC40D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101588-A503-498C-BAF0-60F10137BF49}"/>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5" name="Alt Bilgi Yer Tutucusu 4">
            <a:extLst>
              <a:ext uri="{FF2B5EF4-FFF2-40B4-BE49-F238E27FC236}">
                <a16:creationId xmlns:a16="http://schemas.microsoft.com/office/drawing/2014/main" id="{25C637E8-7427-498A-853F-D377207B13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D85429-4916-4330-9192-143160556A2C}"/>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377971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0A56B4-E525-42B9-9D59-E316D741739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663E178-BC45-4709-9BC6-AEF42E810F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F687A4D-FC58-4340-B0D3-CF7AE798C01B}"/>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5" name="Alt Bilgi Yer Tutucusu 4">
            <a:extLst>
              <a:ext uri="{FF2B5EF4-FFF2-40B4-BE49-F238E27FC236}">
                <a16:creationId xmlns:a16="http://schemas.microsoft.com/office/drawing/2014/main" id="{1798050C-4433-40DD-A07A-572A22EBC0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0CF0B7-30BC-4F95-A5F2-5AB83658D8CC}"/>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260207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7D9530-F261-4B1C-8351-D375C821ED9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385BFC-F929-4535-8140-F48C51433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34873C4-6499-4570-A46B-515FABA296B1}"/>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5" name="Alt Bilgi Yer Tutucusu 4">
            <a:extLst>
              <a:ext uri="{FF2B5EF4-FFF2-40B4-BE49-F238E27FC236}">
                <a16:creationId xmlns:a16="http://schemas.microsoft.com/office/drawing/2014/main" id="{4F048134-8614-466D-B0F9-65FB1B69E8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6EE0FD-4C3E-412A-9976-BA05005D4ED5}"/>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27067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0A8F36-1FD9-4888-9BBB-5515AEFFD8F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822A97-0879-45D0-B168-2437FEFA703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3CA6227-56EE-4010-9D5E-B97F1A357C4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78A23A1-0BBD-407D-9C51-A7BCD88B08CE}"/>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6" name="Alt Bilgi Yer Tutucusu 5">
            <a:extLst>
              <a:ext uri="{FF2B5EF4-FFF2-40B4-BE49-F238E27FC236}">
                <a16:creationId xmlns:a16="http://schemas.microsoft.com/office/drawing/2014/main" id="{6E343CD9-9884-4A15-A0AF-A3E1C951D1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1F139D2-5CD8-4C52-8AE6-B883C80A3901}"/>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116804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4CA14F-32E0-433C-A5FD-A3E84A5CDF8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81400E-CACA-4159-8C01-9B7F42CE8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34CAAE1-7067-411C-ADF7-17930A1EB88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44FA7DA-3497-4441-B107-13B7DC2CD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E1D6876-946A-403C-A725-60CC8DC9F6B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D41B276-86CF-4687-A33B-043A84410081}"/>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8" name="Alt Bilgi Yer Tutucusu 7">
            <a:extLst>
              <a:ext uri="{FF2B5EF4-FFF2-40B4-BE49-F238E27FC236}">
                <a16:creationId xmlns:a16="http://schemas.microsoft.com/office/drawing/2014/main" id="{369F7732-EFAC-4B4A-A950-19CD64B65CC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1BC77C1-47E0-403B-86D4-923EEB8A99EB}"/>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141615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5CAAA2-F88D-4AE4-80E5-33EAB5E37C9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7642A0F-95A5-4933-9871-F098EB320A11}"/>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4" name="Alt Bilgi Yer Tutucusu 3">
            <a:extLst>
              <a:ext uri="{FF2B5EF4-FFF2-40B4-BE49-F238E27FC236}">
                <a16:creationId xmlns:a16="http://schemas.microsoft.com/office/drawing/2014/main" id="{C2401006-4C9F-4220-A6BC-0B0DB7DFB40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B589FC4-8682-401E-A83D-3D3AA1D4AB0F}"/>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122751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2544B1D-31F5-43B5-B788-70742C7B6EED}"/>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3" name="Alt Bilgi Yer Tutucusu 2">
            <a:extLst>
              <a:ext uri="{FF2B5EF4-FFF2-40B4-BE49-F238E27FC236}">
                <a16:creationId xmlns:a16="http://schemas.microsoft.com/office/drawing/2014/main" id="{1574B540-5E16-4A01-9F21-DE6A53834B4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12158BD-4744-4478-B518-2BA8BE3BFFBA}"/>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35089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3AF0FD-AA82-4BA9-9822-0483D5FC0F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C5B39BB-737C-49EB-ADA3-0038D1B3CB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3703B1B-B936-4E85-BA33-A1C7D30B6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4FAF684-7EE1-401F-9859-F0879AD5E42F}"/>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6" name="Alt Bilgi Yer Tutucusu 5">
            <a:extLst>
              <a:ext uri="{FF2B5EF4-FFF2-40B4-BE49-F238E27FC236}">
                <a16:creationId xmlns:a16="http://schemas.microsoft.com/office/drawing/2014/main" id="{25BA59CA-73DC-458C-AEC7-5BCD313CA4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38AB64-0934-4420-9D40-1544365E0F24}"/>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39452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B478F6-C5E4-4B1F-909B-A88A988BB1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ADF8E7-ED24-422C-9915-4E62B2119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DDCAD4D-7006-4892-B1AB-757ABA1DA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E675A6A-29E0-494D-9CB3-2426E2181BC5}"/>
              </a:ext>
            </a:extLst>
          </p:cNvPr>
          <p:cNvSpPr>
            <a:spLocks noGrp="1"/>
          </p:cNvSpPr>
          <p:nvPr>
            <p:ph type="dt" sz="half" idx="10"/>
          </p:nvPr>
        </p:nvSpPr>
        <p:spPr/>
        <p:txBody>
          <a:bodyPr/>
          <a:lstStyle/>
          <a:p>
            <a:fld id="{7020916E-2907-451D-AFCA-24DF40D3DCEB}" type="datetimeFigureOut">
              <a:rPr lang="tr-TR" smtClean="0"/>
              <a:t>1.09.2021</a:t>
            </a:fld>
            <a:endParaRPr lang="tr-TR"/>
          </a:p>
        </p:txBody>
      </p:sp>
      <p:sp>
        <p:nvSpPr>
          <p:cNvPr id="6" name="Alt Bilgi Yer Tutucusu 5">
            <a:extLst>
              <a:ext uri="{FF2B5EF4-FFF2-40B4-BE49-F238E27FC236}">
                <a16:creationId xmlns:a16="http://schemas.microsoft.com/office/drawing/2014/main" id="{EA2B4F98-2E49-4493-8DDD-ED5A77DB2BE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5A2E24-E987-40C4-A4CB-99FC2D013798}"/>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648349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A7081EF-F4C0-45C9-B3AE-66B42D7D4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102B34-A20A-43C9-94E6-F19B962F4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50AA42-A055-4C3B-A521-2747082BE7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0916E-2907-451D-AFCA-24DF40D3DCEB}" type="datetimeFigureOut">
              <a:rPr lang="tr-TR" smtClean="0"/>
              <a:t>1.09.2021</a:t>
            </a:fld>
            <a:endParaRPr lang="tr-TR"/>
          </a:p>
        </p:txBody>
      </p:sp>
      <p:sp>
        <p:nvSpPr>
          <p:cNvPr id="5" name="Alt Bilgi Yer Tutucusu 4">
            <a:extLst>
              <a:ext uri="{FF2B5EF4-FFF2-40B4-BE49-F238E27FC236}">
                <a16:creationId xmlns:a16="http://schemas.microsoft.com/office/drawing/2014/main" id="{68887B14-082A-4045-9C0E-8BE5707213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3C828F8-8F4C-4F05-9A74-A6BD9DE01C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A63CB-D588-49E8-9219-82486D610585}" type="slidenum">
              <a:rPr lang="tr-TR" smtClean="0"/>
              <a:t>‹#›</a:t>
            </a:fld>
            <a:endParaRPr lang="tr-TR"/>
          </a:p>
        </p:txBody>
      </p:sp>
    </p:spTree>
    <p:extLst>
      <p:ext uri="{BB962C8B-B14F-4D97-AF65-F5344CB8AC3E}">
        <p14:creationId xmlns:p14="http://schemas.microsoft.com/office/powerpoint/2010/main" val="17481281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hyperlink" Target="https://yokak.gov.tr/degerlendirme-sureci/kurumsal-akreditasyon-programi-nedir" TargetMode="External"/><Relationship Id="rId2" Type="http://schemas.openxmlformats.org/officeDocument/2006/relationships/image" Target="../media/image1.jpeg"/><Relationship Id="rId1" Type="http://schemas.openxmlformats.org/officeDocument/2006/relationships/slideLayout" Target="../slideLayouts/slideLayout8.xml"/><Relationship Id="rId5" Type="http://schemas.openxmlformats.org/officeDocument/2006/relationships/hyperlink" Target="https://portal.yokak.gov.tr/" TargetMode="External"/><Relationship Id="rId4" Type="http://schemas.openxmlformats.org/officeDocument/2006/relationships/hyperlink" Target="https://yokak.gov.tr/degerlendirme-sureci/kurumsal-degerlendirme-programi-dokumanlar"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etin kutusu 1"/>
          <p:cNvSpPr txBox="1"/>
          <p:nvPr/>
        </p:nvSpPr>
        <p:spPr>
          <a:xfrm>
            <a:off x="0" y="2409093"/>
            <a:ext cx="12192000" cy="3539430"/>
          </a:xfrm>
          <a:prstGeom prst="rect">
            <a:avLst/>
          </a:prstGeom>
          <a:noFill/>
        </p:spPr>
        <p:txBody>
          <a:bodyPr wrap="square" rtlCol="0">
            <a:spAutoFit/>
          </a:bodyPr>
          <a:lstStyle/>
          <a:p>
            <a:pPr algn="ctr"/>
            <a:r>
              <a:rPr lang="tr-TR" sz="5000" b="1" dirty="0">
                <a:solidFill>
                  <a:srgbClr val="0070C0"/>
                </a:solidFill>
              </a:rPr>
              <a:t>YÖKAK KAP SÜRECİNE HAZIRLIK</a:t>
            </a:r>
          </a:p>
          <a:p>
            <a:endParaRPr lang="tr-TR" sz="2800" dirty="0"/>
          </a:p>
          <a:p>
            <a:endParaRPr lang="tr-TR" sz="2800" dirty="0"/>
          </a:p>
          <a:p>
            <a:pPr algn="ctr"/>
            <a:r>
              <a:rPr lang="tr-TR" sz="3000" b="1" dirty="0" err="1"/>
              <a:t>Prof.Dr</a:t>
            </a:r>
            <a:r>
              <a:rPr lang="tr-TR" sz="3000" b="1" dirty="0"/>
              <a:t>. Funda </a:t>
            </a:r>
            <a:r>
              <a:rPr lang="tr-TR" sz="3000" b="1" dirty="0" err="1"/>
              <a:t>Sivrikaya</a:t>
            </a:r>
            <a:r>
              <a:rPr lang="tr-TR" sz="3000" b="1" dirty="0"/>
              <a:t> Şerifoğlu</a:t>
            </a:r>
          </a:p>
          <a:p>
            <a:pPr algn="ctr"/>
            <a:endParaRPr lang="tr-TR" dirty="0"/>
          </a:p>
          <a:p>
            <a:pPr algn="ctr"/>
            <a:r>
              <a:rPr lang="tr-TR" dirty="0"/>
              <a:t>İAÜ Mütevelli Heyet Başkan Danışmanı</a:t>
            </a:r>
          </a:p>
          <a:p>
            <a:pPr algn="ctr"/>
            <a:r>
              <a:rPr lang="tr-TR" dirty="0"/>
              <a:t>YÖKAK Dış Değerlendirme Takım Başkanı</a:t>
            </a:r>
          </a:p>
          <a:p>
            <a:pPr algn="ctr"/>
            <a:endParaRPr lang="tr-TR" dirty="0"/>
          </a:p>
          <a:p>
            <a:pPr algn="ctr"/>
            <a:r>
              <a:rPr lang="tr-TR" dirty="0"/>
              <a:t>1 Eylül 2021, Kalite Komisyonu Toplantısı</a:t>
            </a:r>
          </a:p>
        </p:txBody>
      </p:sp>
    </p:spTree>
    <p:extLst>
      <p:ext uri="{BB962C8B-B14F-4D97-AF65-F5344CB8AC3E}">
        <p14:creationId xmlns:p14="http://schemas.microsoft.com/office/powerpoint/2010/main" val="307112936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AKREDİTASYON KOŞULLARI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İçerik Yer Tutucusu 2">
            <a:extLst>
              <a:ext uri="{FF2B5EF4-FFF2-40B4-BE49-F238E27FC236}">
                <a16:creationId xmlns:a16="http://schemas.microsoft.com/office/drawing/2014/main" id="{70916414-1A89-4AD0-8479-0AB115B1F2BC}"/>
              </a:ext>
            </a:extLst>
          </p:cNvPr>
          <p:cNvSpPr>
            <a:spLocks noGrp="1"/>
          </p:cNvSpPr>
          <p:nvPr>
            <p:ph idx="1"/>
          </p:nvPr>
        </p:nvSpPr>
        <p:spPr>
          <a:xfrm>
            <a:off x="533400" y="1421781"/>
            <a:ext cx="11658600" cy="5079380"/>
          </a:xfrm>
        </p:spPr>
        <p:txBody>
          <a:bodyPr>
            <a:noAutofit/>
          </a:bodyPr>
          <a:lstStyle/>
          <a:p>
            <a:pPr marL="0" indent="0">
              <a:buNone/>
            </a:pPr>
            <a:r>
              <a:rPr lang="tr-TR" sz="2400" dirty="0"/>
              <a:t>Kurumsal Dış Değerlendirme ve Akreditasyon Ölçütleri kapsamında toplam 1000 puan üzerinden değerlendirme</a:t>
            </a:r>
          </a:p>
          <a:p>
            <a:pPr marL="0" indent="0">
              <a:buNone/>
            </a:pPr>
            <a:endParaRPr lang="tr-TR" sz="2400" dirty="0"/>
          </a:p>
          <a:p>
            <a:pPr marL="0" indent="0">
              <a:buNone/>
            </a:pPr>
            <a:endParaRPr lang="tr-TR" sz="2400" dirty="0"/>
          </a:p>
          <a:p>
            <a:pPr marL="0" indent="0">
              <a:buNone/>
            </a:pPr>
            <a:endParaRPr lang="tr-TR" sz="2400" dirty="0"/>
          </a:p>
          <a:p>
            <a:pPr marL="0" indent="0">
              <a:buNone/>
            </a:pPr>
            <a:endParaRPr lang="tr-TR" sz="2400" dirty="0"/>
          </a:p>
          <a:p>
            <a:pPr marL="0" indent="0">
              <a:buNone/>
            </a:pPr>
            <a:endParaRPr lang="tr-TR" sz="2400" dirty="0"/>
          </a:p>
          <a:p>
            <a:pPr marL="0" indent="0">
              <a:buNone/>
            </a:pPr>
            <a:endParaRPr lang="tr-TR" sz="2400" dirty="0"/>
          </a:p>
          <a:p>
            <a:pPr>
              <a:buFont typeface="Wingdings" panose="05000000000000000000" pitchFamily="2" charset="2"/>
              <a:buChar char="Ø"/>
            </a:pPr>
            <a:r>
              <a:rPr lang="tr-TR" sz="2400" dirty="0"/>
              <a:t> 650 ve üzeri puan durumunda “tam akreditasyon” - 5 yıl</a:t>
            </a:r>
          </a:p>
          <a:p>
            <a:pPr>
              <a:buFont typeface="Wingdings" panose="05000000000000000000" pitchFamily="2" charset="2"/>
              <a:buChar char="Ø"/>
            </a:pPr>
            <a:r>
              <a:rPr lang="tr-TR" sz="2400" dirty="0"/>
              <a:t> 500 ile 649 puan arasında “koşullu akreditasyon” – 2 yıl</a:t>
            </a:r>
          </a:p>
          <a:p>
            <a:pPr>
              <a:buFont typeface="Wingdings" panose="05000000000000000000" pitchFamily="2" charset="2"/>
              <a:buChar char="Ø"/>
            </a:pPr>
            <a:r>
              <a:rPr lang="tr-TR" sz="2400" dirty="0"/>
              <a:t> 500 puan altı alan kuruma YÖKAK desteği, 2 yıl başvuramama koşulu</a:t>
            </a:r>
          </a:p>
        </p:txBody>
      </p:sp>
      <p:graphicFrame>
        <p:nvGraphicFramePr>
          <p:cNvPr id="10" name="Tablo 9">
            <a:extLst>
              <a:ext uri="{FF2B5EF4-FFF2-40B4-BE49-F238E27FC236}">
                <a16:creationId xmlns:a16="http://schemas.microsoft.com/office/drawing/2014/main" id="{02E358BE-B873-4FFC-BA60-D6947E9F4BBE}"/>
              </a:ext>
            </a:extLst>
          </p:cNvPr>
          <p:cNvGraphicFramePr>
            <a:graphicFrameLocks noGrp="1"/>
          </p:cNvGraphicFramePr>
          <p:nvPr>
            <p:extLst>
              <p:ext uri="{D42A27DB-BD31-4B8C-83A1-F6EECF244321}">
                <p14:modId xmlns:p14="http://schemas.microsoft.com/office/powerpoint/2010/main" val="656805000"/>
              </p:ext>
            </p:extLst>
          </p:nvPr>
        </p:nvGraphicFramePr>
        <p:xfrm>
          <a:off x="4054229" y="2057400"/>
          <a:ext cx="7604371" cy="2743200"/>
        </p:xfrm>
        <a:graphic>
          <a:graphicData uri="http://schemas.openxmlformats.org/drawingml/2006/table">
            <a:tbl>
              <a:tblPr firstRow="1" bandRow="1">
                <a:tableStyleId>{5FD0F851-EC5A-4D38-B0AD-8093EC10F338}</a:tableStyleId>
              </a:tblPr>
              <a:tblGrid>
                <a:gridCol w="3673392">
                  <a:extLst>
                    <a:ext uri="{9D8B030D-6E8A-4147-A177-3AD203B41FA5}">
                      <a16:colId xmlns:a16="http://schemas.microsoft.com/office/drawing/2014/main" val="986789634"/>
                    </a:ext>
                  </a:extLst>
                </a:gridCol>
                <a:gridCol w="1803099">
                  <a:extLst>
                    <a:ext uri="{9D8B030D-6E8A-4147-A177-3AD203B41FA5}">
                      <a16:colId xmlns:a16="http://schemas.microsoft.com/office/drawing/2014/main" val="2053836684"/>
                    </a:ext>
                  </a:extLst>
                </a:gridCol>
                <a:gridCol w="2127880">
                  <a:extLst>
                    <a:ext uri="{9D8B030D-6E8A-4147-A177-3AD203B41FA5}">
                      <a16:colId xmlns:a16="http://schemas.microsoft.com/office/drawing/2014/main" val="4176778044"/>
                    </a:ext>
                  </a:extLst>
                </a:gridCol>
              </a:tblGrid>
              <a:tr h="335000">
                <a:tc>
                  <a:txBody>
                    <a:bodyPr/>
                    <a:lstStyle/>
                    <a:p>
                      <a:r>
                        <a:rPr lang="tr-TR" sz="2400" dirty="0">
                          <a:solidFill>
                            <a:schemeClr val="accent5">
                              <a:lumMod val="50000"/>
                            </a:schemeClr>
                          </a:solidFill>
                        </a:rPr>
                        <a:t>Başlık</a:t>
                      </a:r>
                    </a:p>
                  </a:txBody>
                  <a:tcPr/>
                </a:tc>
                <a:tc>
                  <a:txBody>
                    <a:bodyPr/>
                    <a:lstStyle/>
                    <a:p>
                      <a:endParaRPr lang="tr-TR" sz="2400" dirty="0">
                        <a:solidFill>
                          <a:schemeClr val="accent5">
                            <a:lumMod val="50000"/>
                          </a:schemeClr>
                        </a:solidFill>
                      </a:endParaRPr>
                    </a:p>
                  </a:txBody>
                  <a:tcPr/>
                </a:tc>
                <a:tc>
                  <a:txBody>
                    <a:bodyPr/>
                    <a:lstStyle/>
                    <a:p>
                      <a:r>
                        <a:rPr lang="tr-TR" sz="2400" dirty="0">
                          <a:solidFill>
                            <a:schemeClr val="accent5">
                              <a:lumMod val="50000"/>
                            </a:schemeClr>
                          </a:solidFill>
                        </a:rPr>
                        <a:t>Puan</a:t>
                      </a:r>
                    </a:p>
                  </a:txBody>
                  <a:tcPr/>
                </a:tc>
                <a:extLst>
                  <a:ext uri="{0D108BD9-81ED-4DB2-BD59-A6C34878D82A}">
                    <a16:rowId xmlns:a16="http://schemas.microsoft.com/office/drawing/2014/main" val="2831083202"/>
                  </a:ext>
                </a:extLst>
              </a:tr>
              <a:tr h="335000">
                <a:tc>
                  <a:txBody>
                    <a:bodyPr/>
                    <a:lstStyle/>
                    <a:p>
                      <a:r>
                        <a:rPr lang="tr-TR" sz="2400" dirty="0">
                          <a:solidFill>
                            <a:schemeClr val="accent5">
                              <a:lumMod val="50000"/>
                            </a:schemeClr>
                          </a:solidFill>
                        </a:rPr>
                        <a:t>Kalite güvencesi</a:t>
                      </a:r>
                      <a:endParaRPr lang="tr-TR" sz="2400" b="0" dirty="0">
                        <a:solidFill>
                          <a:schemeClr val="accent5">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dirty="0">
                          <a:solidFill>
                            <a:schemeClr val="accent5">
                              <a:lumMod val="50000"/>
                            </a:schemeClr>
                          </a:solidFill>
                          <a:sym typeface="Wingdings" pitchFamily="2" charset="2"/>
                        </a:rPr>
                        <a:t></a:t>
                      </a:r>
                      <a:endParaRPr lang="tr-TR" sz="2400" b="0" dirty="0">
                        <a:solidFill>
                          <a:schemeClr val="accent5">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dirty="0">
                          <a:solidFill>
                            <a:schemeClr val="accent5">
                              <a:lumMod val="50000"/>
                            </a:schemeClr>
                          </a:solidFill>
                        </a:rPr>
                        <a:t>200 puan</a:t>
                      </a:r>
                      <a:endParaRPr lang="tr-TR" sz="2400" b="0" dirty="0">
                        <a:solidFill>
                          <a:schemeClr val="accent5">
                            <a:lumMod val="50000"/>
                          </a:schemeClr>
                        </a:solidFill>
                      </a:endParaRPr>
                    </a:p>
                  </a:txBody>
                  <a:tcPr/>
                </a:tc>
                <a:extLst>
                  <a:ext uri="{0D108BD9-81ED-4DB2-BD59-A6C34878D82A}">
                    <a16:rowId xmlns:a16="http://schemas.microsoft.com/office/drawing/2014/main" val="436299820"/>
                  </a:ext>
                </a:extLst>
              </a:tr>
              <a:tr h="335000">
                <a:tc>
                  <a:txBody>
                    <a:bodyPr/>
                    <a:lstStyle/>
                    <a:p>
                      <a:r>
                        <a:rPr lang="tr-TR" sz="2400" dirty="0">
                          <a:solidFill>
                            <a:schemeClr val="accent5">
                              <a:lumMod val="50000"/>
                            </a:schemeClr>
                          </a:solidFill>
                        </a:rPr>
                        <a:t>Eğitim-öğretim</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400 puan</a:t>
                      </a:r>
                      <a:endParaRPr lang="tr-TR" sz="2400" dirty="0">
                        <a:solidFill>
                          <a:schemeClr val="accent5">
                            <a:lumMod val="50000"/>
                          </a:schemeClr>
                        </a:solidFill>
                      </a:endParaRPr>
                    </a:p>
                  </a:txBody>
                  <a:tcPr/>
                </a:tc>
                <a:extLst>
                  <a:ext uri="{0D108BD9-81ED-4DB2-BD59-A6C34878D82A}">
                    <a16:rowId xmlns:a16="http://schemas.microsoft.com/office/drawing/2014/main" val="1033709720"/>
                  </a:ext>
                </a:extLst>
              </a:tr>
              <a:tr h="335000">
                <a:tc>
                  <a:txBody>
                    <a:bodyPr/>
                    <a:lstStyle/>
                    <a:p>
                      <a:r>
                        <a:rPr lang="tr-TR" sz="2400" dirty="0">
                          <a:solidFill>
                            <a:schemeClr val="accent5">
                              <a:lumMod val="50000"/>
                            </a:schemeClr>
                          </a:solidFill>
                        </a:rPr>
                        <a:t>Araştırma-geliştirme</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150 puan</a:t>
                      </a:r>
                      <a:endParaRPr lang="tr-TR" sz="2400" dirty="0">
                        <a:solidFill>
                          <a:schemeClr val="accent5">
                            <a:lumMod val="50000"/>
                          </a:schemeClr>
                        </a:solidFill>
                      </a:endParaRPr>
                    </a:p>
                  </a:txBody>
                  <a:tcPr/>
                </a:tc>
                <a:extLst>
                  <a:ext uri="{0D108BD9-81ED-4DB2-BD59-A6C34878D82A}">
                    <a16:rowId xmlns:a16="http://schemas.microsoft.com/office/drawing/2014/main" val="1976115615"/>
                  </a:ext>
                </a:extLst>
              </a:tr>
              <a:tr h="335000">
                <a:tc>
                  <a:txBody>
                    <a:bodyPr/>
                    <a:lstStyle/>
                    <a:p>
                      <a:r>
                        <a:rPr lang="tr-TR" sz="2400" dirty="0">
                          <a:solidFill>
                            <a:schemeClr val="accent5">
                              <a:lumMod val="50000"/>
                            </a:schemeClr>
                          </a:solidFill>
                        </a:rPr>
                        <a:t>Toplumsal katkı </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100 puan</a:t>
                      </a:r>
                      <a:endParaRPr lang="tr-TR" sz="2400" dirty="0">
                        <a:solidFill>
                          <a:schemeClr val="accent5">
                            <a:lumMod val="50000"/>
                          </a:schemeClr>
                        </a:solidFill>
                      </a:endParaRPr>
                    </a:p>
                  </a:txBody>
                  <a:tcPr/>
                </a:tc>
                <a:extLst>
                  <a:ext uri="{0D108BD9-81ED-4DB2-BD59-A6C34878D82A}">
                    <a16:rowId xmlns:a16="http://schemas.microsoft.com/office/drawing/2014/main" val="3799631242"/>
                  </a:ext>
                </a:extLst>
              </a:tr>
              <a:tr h="335000">
                <a:tc>
                  <a:txBody>
                    <a:bodyPr/>
                    <a:lstStyle/>
                    <a:p>
                      <a:r>
                        <a:rPr lang="tr-TR" sz="2400" dirty="0">
                          <a:solidFill>
                            <a:schemeClr val="accent5">
                              <a:lumMod val="50000"/>
                            </a:schemeClr>
                          </a:solidFill>
                        </a:rPr>
                        <a:t>Yönetim sistemi süreçleri </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150 puan</a:t>
                      </a:r>
                      <a:endParaRPr lang="tr-TR" sz="2400" dirty="0">
                        <a:solidFill>
                          <a:schemeClr val="accent5">
                            <a:lumMod val="50000"/>
                          </a:schemeClr>
                        </a:solidFill>
                      </a:endParaRPr>
                    </a:p>
                  </a:txBody>
                  <a:tcPr/>
                </a:tc>
                <a:extLst>
                  <a:ext uri="{0D108BD9-81ED-4DB2-BD59-A6C34878D82A}">
                    <a16:rowId xmlns:a16="http://schemas.microsoft.com/office/drawing/2014/main" val="2213416502"/>
                  </a:ext>
                </a:extLst>
              </a:tr>
            </a:tbl>
          </a:graphicData>
        </a:graphic>
      </p:graphicFrame>
    </p:spTree>
    <p:extLst>
      <p:ext uri="{BB962C8B-B14F-4D97-AF65-F5344CB8AC3E}">
        <p14:creationId xmlns:p14="http://schemas.microsoft.com/office/powerpoint/2010/main" val="29394680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AKREDİTASYON KOŞULLARI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9" name="İçerik Yer Tutucusu 2">
            <a:extLst>
              <a:ext uri="{FF2B5EF4-FFF2-40B4-BE49-F238E27FC236}">
                <a16:creationId xmlns:a16="http://schemas.microsoft.com/office/drawing/2014/main" id="{B93D3000-995A-40DB-B77A-D8F1F65D2C9B}"/>
              </a:ext>
            </a:extLst>
          </p:cNvPr>
          <p:cNvSpPr>
            <a:spLocks noGrp="1"/>
          </p:cNvSpPr>
          <p:nvPr>
            <p:ph idx="1"/>
          </p:nvPr>
        </p:nvSpPr>
        <p:spPr>
          <a:xfrm>
            <a:off x="533400" y="1895354"/>
            <a:ext cx="10820400" cy="4510209"/>
          </a:xfrm>
        </p:spPr>
        <p:txBody>
          <a:bodyPr>
            <a:normAutofit/>
          </a:bodyPr>
          <a:lstStyle/>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YÖKAK Alt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Ölçütler</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Rehberi</a:t>
            </a:r>
            <a:r>
              <a:rPr lang="en-US" sz="2400" dirty="0">
                <a:effectLst/>
                <a:latin typeface="Calibri" panose="020F0502020204030204" pitchFamily="34" charset="0"/>
                <a:ea typeface="Times New Roman" panose="02020603050405020304" pitchFamily="18" charset="0"/>
                <a:cs typeface="Calibri" panose="020F0502020204030204" pitchFamily="34" charset="0"/>
              </a:rPr>
              <a:t> 2020</a:t>
            </a:r>
            <a:endParaRPr lang="tr-TR" sz="24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Bef>
                <a:spcPts val="600"/>
              </a:spcBef>
              <a:spcAft>
                <a:spcPts val="600"/>
              </a:spcAft>
            </a:pPr>
            <a:r>
              <a:rPr lang="tr-TR" sz="2400" dirty="0">
                <a:effectLst/>
                <a:latin typeface="Calibri" panose="020F0502020204030204" pitchFamily="34" charset="0"/>
                <a:ea typeface="Times New Roman" panose="02020603050405020304" pitchFamily="18" charset="0"/>
                <a:cs typeface="Calibri" panose="020F0502020204030204" pitchFamily="34" charset="0"/>
              </a:rPr>
              <a:t>5</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başlık</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tr-TR" sz="2400" dirty="0">
                <a:effectLst/>
                <a:latin typeface="Calibri" panose="020F0502020204030204" pitchFamily="34" charset="0"/>
                <a:ea typeface="Calibri" panose="020F0502020204030204" pitchFamily="34" charset="0"/>
                <a:cs typeface="Times New Roman" panose="02020603050405020304" pitchFamily="18" charset="0"/>
              </a:rPr>
              <a:t>(Kalite Güvencesi Sistemi, Eğitim-Öğretim, Araştırma-Geliştirme, Toplumsal Katkı, Yönetim Sistemi) altında 21 ölçüt ve </a:t>
            </a:r>
            <a:r>
              <a:rPr lang="tr-TR"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58 alt ölçüt</a:t>
            </a:r>
            <a:r>
              <a:rPr lang="tr-TR" sz="2400" dirty="0">
                <a:effectLst/>
                <a:latin typeface="Calibri" panose="020F0502020204030204" pitchFamily="34" charset="0"/>
                <a:ea typeface="Calibri" panose="020F0502020204030204" pitchFamily="34" charset="0"/>
                <a:cs typeface="Times New Roman" panose="02020603050405020304" pitchFamily="18" charset="0"/>
              </a:rPr>
              <a:t>ten oluşmaktadır. </a:t>
            </a:r>
          </a:p>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Üniversitemiz birim yöneticileri – rektörlük, dekanlar, müdürler, daire başkanları, koordinatörler vd. tarafından</a:t>
            </a:r>
          </a:p>
          <a:p>
            <a:pPr marL="0" indent="0" algn="just">
              <a:lnSpc>
                <a:spcPct val="115000"/>
              </a:lnSpc>
              <a:spcBef>
                <a:spcPts val="600"/>
              </a:spcBef>
              <a:spcAft>
                <a:spcPts val="600"/>
              </a:spcAft>
              <a:buNone/>
            </a:pPr>
            <a:r>
              <a:rPr lang="tr-TR" sz="2400" dirty="0">
                <a:latin typeface="Calibri" panose="020F0502020204030204" pitchFamily="34" charset="0"/>
                <a:ea typeface="Calibri" panose="020F0502020204030204" pitchFamily="34" charset="0"/>
                <a:cs typeface="Times New Roman" panose="02020603050405020304" pitchFamily="18" charset="0"/>
              </a:rPr>
              <a:t>alt öl</a:t>
            </a:r>
            <a:r>
              <a:rPr lang="tr-TR" sz="2400" dirty="0">
                <a:effectLst/>
                <a:latin typeface="Calibri" panose="020F0502020204030204" pitchFamily="34" charset="0"/>
                <a:ea typeface="Calibri" panose="020F0502020204030204" pitchFamily="34" charset="0"/>
                <a:cs typeface="Times New Roman" panose="02020603050405020304" pitchFamily="18" charset="0"/>
              </a:rPr>
              <a:t>çütler temel alınarak mevcut durumlarına, stratejik hedeflerine ve PUKÖ döngülerine ilişkin </a:t>
            </a:r>
            <a:r>
              <a:rPr lang="tr-TR"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bilgi, belge ve kanıtlar</a:t>
            </a:r>
            <a:r>
              <a:rPr lang="tr-TR" sz="2400" dirty="0">
                <a:effectLst/>
                <a:latin typeface="Calibri" panose="020F0502020204030204" pitchFamily="34" charset="0"/>
                <a:ea typeface="Calibri" panose="020F0502020204030204" pitchFamily="34" charset="0"/>
                <a:cs typeface="Times New Roman" panose="02020603050405020304" pitchFamily="18" charset="0"/>
              </a:rPr>
              <a:t>ın hazırlanması önemlidir.</a:t>
            </a:r>
          </a:p>
          <a:p>
            <a:pPr marL="0" indent="0">
              <a:buNone/>
            </a:pPr>
            <a:endParaRPr lang="tr-TR" sz="2400" dirty="0"/>
          </a:p>
        </p:txBody>
      </p:sp>
    </p:spTree>
    <p:extLst>
      <p:ext uri="{BB962C8B-B14F-4D97-AF65-F5344CB8AC3E}">
        <p14:creationId xmlns:p14="http://schemas.microsoft.com/office/powerpoint/2010/main" val="382194161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7" name="Metin kutusu 6">
            <a:extLst>
              <a:ext uri="{FF2B5EF4-FFF2-40B4-BE49-F238E27FC236}">
                <a16:creationId xmlns:a16="http://schemas.microsoft.com/office/drawing/2014/main" id="{234895D1-B077-43B7-AE21-E4D4CC9E6D8B}"/>
              </a:ext>
            </a:extLst>
          </p:cNvPr>
          <p:cNvSpPr txBox="1"/>
          <p:nvPr/>
        </p:nvSpPr>
        <p:spPr>
          <a:xfrm>
            <a:off x="780585" y="2017458"/>
            <a:ext cx="9935735" cy="3970318"/>
          </a:xfrm>
          <a:prstGeom prst="rect">
            <a:avLst/>
          </a:prstGeom>
          <a:noFill/>
        </p:spPr>
        <p:txBody>
          <a:bodyPr wrap="square">
            <a:spAutoFit/>
          </a:bodyPr>
          <a:lstStyle/>
          <a:p>
            <a:pPr algn="just">
              <a:lnSpc>
                <a:spcPct val="100000"/>
              </a:lnSpc>
              <a:spcBef>
                <a:spcPct val="0"/>
              </a:spcBef>
              <a:buFontTx/>
              <a:buNone/>
            </a:pPr>
            <a:r>
              <a:rPr lang="tr-TR" altLang="tr-TR" sz="2400" b="1" dirty="0">
                <a:solidFill>
                  <a:schemeClr val="accent1">
                    <a:lumMod val="50000"/>
                  </a:schemeClr>
                </a:solidFill>
              </a:rPr>
              <a:t>A. KALİTE GÜVENCE SİSTEMİ</a:t>
            </a:r>
          </a:p>
          <a:p>
            <a:pPr algn="just">
              <a:lnSpc>
                <a:spcPct val="100000"/>
              </a:lnSpc>
              <a:spcBef>
                <a:spcPct val="0"/>
              </a:spcBef>
              <a:buFontTx/>
              <a:buNone/>
            </a:pPr>
            <a:endParaRPr lang="tr-TR" altLang="tr-TR" sz="2400"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A.1</a:t>
            </a:r>
            <a:r>
              <a:rPr lang="tr-TR" altLang="tr-TR" sz="2400" dirty="0">
                <a:solidFill>
                  <a:schemeClr val="accent1">
                    <a:lumMod val="50000"/>
                  </a:schemeClr>
                </a:solidFill>
              </a:rPr>
              <a:t> </a:t>
            </a:r>
            <a:r>
              <a:rPr lang="tr-TR" altLang="tr-TR" sz="2400" b="1" dirty="0">
                <a:solidFill>
                  <a:schemeClr val="accent1">
                    <a:lumMod val="50000"/>
                  </a:schemeClr>
                </a:solidFill>
              </a:rPr>
              <a:t>Misyon ve Stratejik Amaçlar: </a:t>
            </a:r>
            <a:r>
              <a:rPr lang="tr-TR" altLang="tr-TR" sz="1800" dirty="0">
                <a:solidFill>
                  <a:schemeClr val="accent1">
                    <a:lumMod val="50000"/>
                  </a:schemeClr>
                </a:solidFill>
              </a:rPr>
              <a:t>Kurum, stratejik yönetiminin bir parçası olarak kalite güvencesi politikaları ve bu politikaları hayata geçirmek üzere stratejilerini belirlemeli ve kamuoyuyla paylaşmalıdır. </a:t>
            </a:r>
          </a:p>
          <a:p>
            <a:pPr algn="just">
              <a:lnSpc>
                <a:spcPct val="100000"/>
              </a:lnSpc>
              <a:spcBef>
                <a:spcPct val="0"/>
              </a:spcBef>
              <a:buFontTx/>
              <a:buNone/>
            </a:pPr>
            <a:r>
              <a:rPr lang="tr-TR" altLang="tr-TR" sz="2400" b="1" dirty="0">
                <a:solidFill>
                  <a:schemeClr val="accent1">
                    <a:lumMod val="50000"/>
                  </a:schemeClr>
                </a:solidFill>
              </a:rPr>
              <a:t>A.2</a:t>
            </a:r>
            <a:r>
              <a:rPr lang="tr-TR" altLang="tr-TR" sz="2400" dirty="0">
                <a:solidFill>
                  <a:schemeClr val="accent1">
                    <a:lumMod val="50000"/>
                  </a:schemeClr>
                </a:solidFill>
              </a:rPr>
              <a:t> </a:t>
            </a:r>
            <a:r>
              <a:rPr lang="tr-TR" altLang="tr-TR" sz="2400" b="1" dirty="0">
                <a:solidFill>
                  <a:schemeClr val="accent1">
                    <a:lumMod val="50000"/>
                  </a:schemeClr>
                </a:solidFill>
              </a:rPr>
              <a:t>İç Kalite Güvencesi: </a:t>
            </a:r>
            <a:r>
              <a:rPr lang="tr-TR" altLang="tr-TR" sz="1800" dirty="0">
                <a:solidFill>
                  <a:schemeClr val="accent1">
                    <a:lumMod val="50000"/>
                  </a:schemeClr>
                </a:solidFill>
              </a:rPr>
              <a:t>Kurum, iç kalite güvencesi sistemini oluşturmalı ve bu sistem ile süreçlerin gözden geçirilerek sürekli iyileştirilmesini sağlamalıdır. Kalite Komisyonunun yetki, görev ve sorumlulukları açık şekilde tanımlanmalı ve kurumda kalite kültürü yaygınlaştırılmalıdır. </a:t>
            </a:r>
          </a:p>
          <a:p>
            <a:pPr algn="just">
              <a:lnSpc>
                <a:spcPct val="100000"/>
              </a:lnSpc>
              <a:spcBef>
                <a:spcPct val="0"/>
              </a:spcBef>
              <a:buFontTx/>
              <a:buNone/>
            </a:pPr>
            <a:r>
              <a:rPr lang="tr-TR" altLang="tr-TR" sz="2400" b="1" dirty="0">
                <a:solidFill>
                  <a:schemeClr val="accent1">
                    <a:lumMod val="50000"/>
                  </a:schemeClr>
                </a:solidFill>
              </a:rPr>
              <a:t>A.3</a:t>
            </a:r>
            <a:r>
              <a:rPr lang="tr-TR" altLang="tr-TR" sz="2400" dirty="0">
                <a:solidFill>
                  <a:schemeClr val="accent1">
                    <a:lumMod val="50000"/>
                  </a:schemeClr>
                </a:solidFill>
              </a:rPr>
              <a:t> </a:t>
            </a:r>
            <a:r>
              <a:rPr lang="tr-TR" altLang="tr-TR" sz="2400" b="1" dirty="0">
                <a:solidFill>
                  <a:schemeClr val="accent1">
                    <a:lumMod val="50000"/>
                  </a:schemeClr>
                </a:solidFill>
              </a:rPr>
              <a:t>Paydaş Katılımı: </a:t>
            </a:r>
            <a:r>
              <a:rPr lang="tr-TR" altLang="tr-TR" sz="1800" dirty="0">
                <a:solidFill>
                  <a:schemeClr val="accent1">
                    <a:lumMod val="50000"/>
                  </a:schemeClr>
                </a:solidFill>
              </a:rPr>
              <a:t>Kurum, iç ve dış paydaşların kalite güvencesi sistemine katılımını ve katkı vermesini sağlamalıdır. </a:t>
            </a:r>
          </a:p>
          <a:p>
            <a:pPr algn="just">
              <a:lnSpc>
                <a:spcPct val="100000"/>
              </a:lnSpc>
              <a:spcBef>
                <a:spcPct val="0"/>
              </a:spcBef>
              <a:buFontTx/>
              <a:buNone/>
            </a:pPr>
            <a:r>
              <a:rPr lang="tr-TR" altLang="tr-TR" sz="2400" b="1" dirty="0">
                <a:solidFill>
                  <a:schemeClr val="accent1">
                    <a:lumMod val="50000"/>
                  </a:schemeClr>
                </a:solidFill>
              </a:rPr>
              <a:t>A.4 </a:t>
            </a:r>
            <a:r>
              <a:rPr lang="tr-TR" altLang="tr-TR" sz="2400" b="1" dirty="0" err="1">
                <a:solidFill>
                  <a:schemeClr val="accent1">
                    <a:lumMod val="50000"/>
                  </a:schemeClr>
                </a:solidFill>
              </a:rPr>
              <a:t>Uluslararasılaşma</a:t>
            </a:r>
            <a:r>
              <a:rPr lang="tr-TR" altLang="tr-TR" sz="2400" b="1" dirty="0">
                <a:solidFill>
                  <a:schemeClr val="accent1">
                    <a:lumMod val="50000"/>
                  </a:schemeClr>
                </a:solidFill>
              </a:rPr>
              <a:t>:</a:t>
            </a:r>
            <a:r>
              <a:rPr lang="tr-TR" altLang="tr-TR" sz="2400" dirty="0">
                <a:solidFill>
                  <a:schemeClr val="accent1">
                    <a:lumMod val="50000"/>
                  </a:schemeClr>
                </a:solidFill>
              </a:rPr>
              <a:t> </a:t>
            </a:r>
            <a:r>
              <a:rPr lang="tr-TR" altLang="tr-TR" sz="1800" dirty="0">
                <a:solidFill>
                  <a:schemeClr val="accent1">
                    <a:lumMod val="50000"/>
                  </a:schemeClr>
                </a:solidFill>
              </a:rPr>
              <a:t>Kurum, </a:t>
            </a:r>
            <a:r>
              <a:rPr lang="tr-TR" altLang="tr-TR" sz="1800" dirty="0" err="1">
                <a:solidFill>
                  <a:schemeClr val="accent1">
                    <a:lumMod val="50000"/>
                  </a:schemeClr>
                </a:solidFill>
              </a:rPr>
              <a:t>uluslararasılaşma</a:t>
            </a:r>
            <a:r>
              <a:rPr lang="tr-TR" altLang="tr-TR" sz="1800" dirty="0">
                <a:solidFill>
                  <a:schemeClr val="accent1">
                    <a:lumMod val="50000"/>
                  </a:schemeClr>
                </a:solidFill>
              </a:rPr>
              <a:t> stratejisi ve hedefleri doğrultusunda yürüttüğü faaliyetleri periyodik olarak izlemeli ve sürekli iyileştirmelidir.</a:t>
            </a:r>
          </a:p>
        </p:txBody>
      </p:sp>
    </p:spTree>
    <p:extLst>
      <p:ext uri="{BB962C8B-B14F-4D97-AF65-F5344CB8AC3E}">
        <p14:creationId xmlns:p14="http://schemas.microsoft.com/office/powerpoint/2010/main" val="1319200854"/>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7" name="Metin kutusu 6">
            <a:extLst>
              <a:ext uri="{FF2B5EF4-FFF2-40B4-BE49-F238E27FC236}">
                <a16:creationId xmlns:a16="http://schemas.microsoft.com/office/drawing/2014/main" id="{234895D1-B077-43B7-AE21-E4D4CC9E6D8B}"/>
              </a:ext>
            </a:extLst>
          </p:cNvPr>
          <p:cNvSpPr txBox="1"/>
          <p:nvPr/>
        </p:nvSpPr>
        <p:spPr>
          <a:xfrm>
            <a:off x="780585" y="1872492"/>
            <a:ext cx="9935735" cy="4616648"/>
          </a:xfrm>
          <a:prstGeom prst="rect">
            <a:avLst/>
          </a:prstGeom>
          <a:noFill/>
        </p:spPr>
        <p:txBody>
          <a:bodyPr wrap="square">
            <a:spAutoFit/>
          </a:bodyPr>
          <a:lstStyle/>
          <a:p>
            <a:pPr algn="just">
              <a:lnSpc>
                <a:spcPct val="100000"/>
              </a:lnSpc>
              <a:spcBef>
                <a:spcPct val="0"/>
              </a:spcBef>
              <a:buFontTx/>
              <a:buNone/>
            </a:pPr>
            <a:r>
              <a:rPr lang="tr-TR" altLang="tr-TR" sz="2400" b="1" dirty="0">
                <a:solidFill>
                  <a:schemeClr val="accent1">
                    <a:lumMod val="50000"/>
                  </a:schemeClr>
                </a:solidFill>
              </a:rPr>
              <a:t>B. EĞİTİM ÖĞRETİM</a:t>
            </a:r>
          </a:p>
          <a:p>
            <a:pPr algn="just">
              <a:lnSpc>
                <a:spcPct val="100000"/>
              </a:lnSpc>
              <a:spcBef>
                <a:spcPct val="0"/>
              </a:spcBef>
              <a:buFontTx/>
              <a:buNone/>
            </a:pPr>
            <a:endParaRPr lang="tr-TR" altLang="tr-TR"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B.1 Programların Tasarımı ve Onayı:</a:t>
            </a:r>
            <a:r>
              <a:rPr lang="tr-TR" altLang="tr-TR" b="1" dirty="0">
                <a:solidFill>
                  <a:schemeClr val="accent1">
                    <a:lumMod val="50000"/>
                  </a:schemeClr>
                </a:solidFill>
              </a:rPr>
              <a:t> </a:t>
            </a:r>
            <a:r>
              <a:rPr lang="tr-TR" altLang="tr-TR" dirty="0">
                <a:solidFill>
                  <a:schemeClr val="accent1">
                    <a:lumMod val="50000"/>
                  </a:schemeClr>
                </a:solidFill>
              </a:rPr>
              <a:t>Kurum, yürüttüğü programların tasarımını, öğretim programlarının amaçlarına ve öğrenme çıktılarına uygun olarak yapmalıdır. Programların yeterlilikleri, Türkiye Yükseköğretim Yeterlilikleri </a:t>
            </a:r>
            <a:r>
              <a:rPr lang="tr-TR" altLang="tr-TR" dirty="0" err="1">
                <a:solidFill>
                  <a:schemeClr val="accent1">
                    <a:lumMod val="50000"/>
                  </a:schemeClr>
                </a:solidFill>
              </a:rPr>
              <a:t>Çerçevesi’ni</a:t>
            </a:r>
            <a:r>
              <a:rPr lang="tr-TR" altLang="tr-TR" dirty="0">
                <a:solidFill>
                  <a:schemeClr val="accent1">
                    <a:lumMod val="50000"/>
                  </a:schemeClr>
                </a:solidFill>
              </a:rPr>
              <a:t> esas alacak şekilde tanımlanmalıdır. Ayrıca kurum, program tasarım ve onayı için tanımlı süreçlere sahip olmalıdır. </a:t>
            </a:r>
          </a:p>
          <a:p>
            <a:pPr algn="just">
              <a:lnSpc>
                <a:spcPct val="100000"/>
              </a:lnSpc>
              <a:spcBef>
                <a:spcPct val="0"/>
              </a:spcBef>
              <a:buFontTx/>
              <a:buNone/>
            </a:pPr>
            <a:r>
              <a:rPr lang="tr-TR" altLang="tr-TR" sz="2400" b="1" dirty="0">
                <a:solidFill>
                  <a:schemeClr val="accent1">
                    <a:lumMod val="50000"/>
                  </a:schemeClr>
                </a:solidFill>
              </a:rPr>
              <a:t>B.2 Öğrenci Kabulü ve Gelişimi: </a:t>
            </a:r>
            <a:r>
              <a:rPr lang="tr-TR" altLang="tr-TR" dirty="0">
                <a:solidFill>
                  <a:schemeClr val="accent1">
                    <a:lumMod val="50000"/>
                  </a:schemeClr>
                </a:solidFill>
              </a:rPr>
              <a:t>Kurum, öğrenci kabullerine yönelik açık kriterler belirlemeli; diploma, derece ve diğer yeterliliklerin tanınması ve sertifikalandırılması ile ilgili olarak önceden tanımlanmış ve yayımlanmış kuralları tutarlı ve kalıcı bir şekilde uygulamalıdır. </a:t>
            </a:r>
          </a:p>
          <a:p>
            <a:pPr algn="just">
              <a:lnSpc>
                <a:spcPct val="100000"/>
              </a:lnSpc>
              <a:spcBef>
                <a:spcPct val="0"/>
              </a:spcBef>
              <a:buFontTx/>
              <a:buNone/>
            </a:pPr>
            <a:r>
              <a:rPr lang="tr-TR" altLang="tr-TR" sz="2400" b="1" dirty="0">
                <a:solidFill>
                  <a:schemeClr val="accent1">
                    <a:lumMod val="50000"/>
                  </a:schemeClr>
                </a:solidFill>
              </a:rPr>
              <a:t>B.3 Öğrenci Merkezli Öğrenme, Öğretme ve Değerlendirme: </a:t>
            </a:r>
            <a:r>
              <a:rPr lang="tr-TR" altLang="tr-TR" dirty="0">
                <a:solidFill>
                  <a:schemeClr val="accent1">
                    <a:lumMod val="50000"/>
                  </a:schemeClr>
                </a:solidFill>
              </a:rPr>
              <a:t>Kurum, öğrencilerin öğrenim süresince programların amaç ve öğrenme çıktılarına ulaşmasını sağlamalı, bu süreçte aktif öğrenme strateji ve yöntemleri içeren uygulamalar yürütmelidir. Ölçme ve değerlendirme süreçlerinde de öğrenci merkezli ve yeterlilik temelli bir yaklaşım benimsenmelidir.</a:t>
            </a:r>
          </a:p>
          <a:p>
            <a:pPr algn="just">
              <a:lnSpc>
                <a:spcPct val="100000"/>
              </a:lnSpc>
              <a:spcBef>
                <a:spcPct val="0"/>
              </a:spcBef>
              <a:buFontTx/>
              <a:buNone/>
            </a:pPr>
            <a:endParaRPr lang="tr-TR" altLang="tr-TR" b="1" dirty="0">
              <a:solidFill>
                <a:schemeClr val="accent1">
                  <a:lumMod val="50000"/>
                </a:schemeClr>
              </a:solidFill>
            </a:endParaRPr>
          </a:p>
          <a:p>
            <a:pPr algn="just">
              <a:lnSpc>
                <a:spcPct val="100000"/>
              </a:lnSpc>
              <a:spcBef>
                <a:spcPct val="0"/>
              </a:spcBef>
              <a:buFontTx/>
              <a:buNone/>
            </a:pPr>
            <a:endParaRPr lang="tr-TR" altLang="tr-TR" b="1" dirty="0">
              <a:solidFill>
                <a:schemeClr val="accent1">
                  <a:lumMod val="50000"/>
                </a:schemeClr>
              </a:solidFill>
            </a:endParaRPr>
          </a:p>
        </p:txBody>
      </p:sp>
    </p:spTree>
    <p:extLst>
      <p:ext uri="{BB962C8B-B14F-4D97-AF65-F5344CB8AC3E}">
        <p14:creationId xmlns:p14="http://schemas.microsoft.com/office/powerpoint/2010/main" val="185651313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7" name="Metin kutusu 6">
            <a:extLst>
              <a:ext uri="{FF2B5EF4-FFF2-40B4-BE49-F238E27FC236}">
                <a16:creationId xmlns:a16="http://schemas.microsoft.com/office/drawing/2014/main" id="{234895D1-B077-43B7-AE21-E4D4CC9E6D8B}"/>
              </a:ext>
            </a:extLst>
          </p:cNvPr>
          <p:cNvSpPr txBox="1"/>
          <p:nvPr/>
        </p:nvSpPr>
        <p:spPr>
          <a:xfrm>
            <a:off x="780585" y="1872492"/>
            <a:ext cx="9935735" cy="3785652"/>
          </a:xfrm>
          <a:prstGeom prst="rect">
            <a:avLst/>
          </a:prstGeom>
          <a:noFill/>
        </p:spPr>
        <p:txBody>
          <a:bodyPr wrap="square">
            <a:spAutoFit/>
          </a:bodyPr>
          <a:lstStyle/>
          <a:p>
            <a:pPr algn="just">
              <a:lnSpc>
                <a:spcPct val="100000"/>
              </a:lnSpc>
              <a:spcBef>
                <a:spcPct val="0"/>
              </a:spcBef>
              <a:buFontTx/>
              <a:buNone/>
            </a:pPr>
            <a:r>
              <a:rPr lang="tr-TR" altLang="tr-TR" sz="2400" b="1" dirty="0">
                <a:solidFill>
                  <a:schemeClr val="accent1">
                    <a:lumMod val="50000"/>
                  </a:schemeClr>
                </a:solidFill>
              </a:rPr>
              <a:t>B. EĞİTİM ÖĞRETİM</a:t>
            </a:r>
          </a:p>
          <a:p>
            <a:pPr algn="just">
              <a:lnSpc>
                <a:spcPct val="100000"/>
              </a:lnSpc>
              <a:spcBef>
                <a:spcPct val="0"/>
              </a:spcBef>
              <a:buFontTx/>
              <a:buNone/>
            </a:pPr>
            <a:endParaRPr lang="tr-TR" altLang="tr-TR"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B.4 Öğretim Elemanları: </a:t>
            </a:r>
            <a:r>
              <a:rPr lang="tr-TR" altLang="tr-TR" sz="1800" dirty="0">
                <a:solidFill>
                  <a:schemeClr val="accent1">
                    <a:lumMod val="50000"/>
                  </a:schemeClr>
                </a:solidFill>
              </a:rPr>
              <a:t>Kurum, öğretim elemanlarının işe alınması, atanması, yükseltilmesi ve ders görevlendirmesi ile ilgili tüm süreçlerde adil ve açık olmalıdır. Öğretim elemanlarının eğitim-öğretim yetkinliklerini sürekli iyileştirmek için olanaklar sunmalıdır. </a:t>
            </a:r>
          </a:p>
          <a:p>
            <a:pPr algn="just">
              <a:lnSpc>
                <a:spcPct val="100000"/>
              </a:lnSpc>
              <a:spcBef>
                <a:spcPct val="0"/>
              </a:spcBef>
              <a:buFontTx/>
              <a:buNone/>
            </a:pPr>
            <a:r>
              <a:rPr lang="tr-TR" altLang="tr-TR" sz="2400" b="1" dirty="0">
                <a:solidFill>
                  <a:schemeClr val="accent1">
                    <a:lumMod val="50000"/>
                  </a:schemeClr>
                </a:solidFill>
              </a:rPr>
              <a:t>B.5 Öğrenme Kaynakları: </a:t>
            </a:r>
            <a:r>
              <a:rPr lang="tr-TR" altLang="tr-TR" sz="1800" dirty="0">
                <a:solidFill>
                  <a:schemeClr val="accent1">
                    <a:lumMod val="50000"/>
                  </a:schemeClr>
                </a:solidFill>
              </a:rPr>
              <a:t>Kurum, eğitim - öğretim faaliyetlerini yürütmek için uygun kaynaklara ve altyapıya sahip olmalı ve öğrenme olanaklarının tüm öğrenciler için yeterli ve erişilebilir olmasını güvence altına almalıdır. </a:t>
            </a:r>
          </a:p>
          <a:p>
            <a:pPr algn="just">
              <a:lnSpc>
                <a:spcPct val="100000"/>
              </a:lnSpc>
              <a:spcBef>
                <a:spcPct val="0"/>
              </a:spcBef>
              <a:buFontTx/>
              <a:buNone/>
            </a:pPr>
            <a:r>
              <a:rPr lang="tr-TR" altLang="tr-TR" sz="2400" b="1" dirty="0">
                <a:solidFill>
                  <a:schemeClr val="accent1">
                    <a:lumMod val="50000"/>
                  </a:schemeClr>
                </a:solidFill>
              </a:rPr>
              <a:t>B.6 Programların İzlenmesi ve Güncellenmesi: </a:t>
            </a:r>
            <a:r>
              <a:rPr lang="tr-TR" altLang="tr-TR" sz="1800" dirty="0">
                <a:solidFill>
                  <a:schemeClr val="accent1">
                    <a:lumMod val="50000"/>
                  </a:schemeClr>
                </a:solidFill>
              </a:rPr>
              <a:t>Kurum, programlarının eğitim-öğretim amaçlarına ulaştığından, öğrencilerin ve toplumun ihtiyaçlarına cevap verdiğinden emin olmak için programlarını periyodik olarak gözden geçirmeli ve güncellemelidir. Mezunlarını düzenli olarak izlemelidir. </a:t>
            </a:r>
            <a:endParaRPr lang="tr-TR" altLang="tr-TR" b="1" dirty="0">
              <a:solidFill>
                <a:schemeClr val="accent1">
                  <a:lumMod val="50000"/>
                </a:schemeClr>
              </a:solidFill>
            </a:endParaRPr>
          </a:p>
        </p:txBody>
      </p:sp>
    </p:spTree>
    <p:extLst>
      <p:ext uri="{BB962C8B-B14F-4D97-AF65-F5344CB8AC3E}">
        <p14:creationId xmlns:p14="http://schemas.microsoft.com/office/powerpoint/2010/main" val="130398329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7" name="Metin kutusu 6">
            <a:extLst>
              <a:ext uri="{FF2B5EF4-FFF2-40B4-BE49-F238E27FC236}">
                <a16:creationId xmlns:a16="http://schemas.microsoft.com/office/drawing/2014/main" id="{234895D1-B077-43B7-AE21-E4D4CC9E6D8B}"/>
              </a:ext>
            </a:extLst>
          </p:cNvPr>
          <p:cNvSpPr txBox="1"/>
          <p:nvPr/>
        </p:nvSpPr>
        <p:spPr>
          <a:xfrm>
            <a:off x="780585" y="1872492"/>
            <a:ext cx="11095464" cy="4154984"/>
          </a:xfrm>
          <a:prstGeom prst="rect">
            <a:avLst/>
          </a:prstGeom>
          <a:noFill/>
        </p:spPr>
        <p:txBody>
          <a:bodyPr wrap="square">
            <a:spAutoFit/>
          </a:bodyPr>
          <a:lstStyle/>
          <a:p>
            <a:pPr algn="just">
              <a:lnSpc>
                <a:spcPct val="100000"/>
              </a:lnSpc>
              <a:spcBef>
                <a:spcPct val="0"/>
              </a:spcBef>
              <a:buFontTx/>
              <a:buNone/>
            </a:pPr>
            <a:r>
              <a:rPr lang="tr-TR" altLang="tr-TR" sz="2400" b="1" dirty="0">
                <a:solidFill>
                  <a:schemeClr val="accent1">
                    <a:lumMod val="50000"/>
                  </a:schemeClr>
                </a:solidFill>
              </a:rPr>
              <a:t>C. ARAŞTIRMA ve GELİŞTİRME</a:t>
            </a:r>
          </a:p>
          <a:p>
            <a:pPr algn="just">
              <a:lnSpc>
                <a:spcPct val="100000"/>
              </a:lnSpc>
              <a:spcBef>
                <a:spcPct val="0"/>
              </a:spcBef>
              <a:buFontTx/>
              <a:buNone/>
            </a:pPr>
            <a:endParaRPr lang="tr-TR" altLang="tr-TR"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C.1 Araştırma Stratejisi: </a:t>
            </a:r>
            <a:r>
              <a:rPr lang="tr-TR" altLang="tr-TR" dirty="0">
                <a:solidFill>
                  <a:schemeClr val="accent1">
                    <a:lumMod val="50000"/>
                  </a:schemeClr>
                </a:solidFill>
              </a:rPr>
              <a:t>Kurum, stratejik planı çerçevesinde belirlenen akademik öncelikleriyle uyumlu, değer üretebilen ve toplumsal faydaya dönüştürülebilen araştırma ve geliştirme faaliyetleri yürütmelidir. </a:t>
            </a:r>
          </a:p>
          <a:p>
            <a:pPr algn="just">
              <a:lnSpc>
                <a:spcPct val="100000"/>
              </a:lnSpc>
              <a:spcBef>
                <a:spcPct val="0"/>
              </a:spcBef>
              <a:buFontTx/>
              <a:buNone/>
            </a:pPr>
            <a:r>
              <a:rPr lang="tr-TR" altLang="tr-TR" sz="2400" b="1" dirty="0">
                <a:solidFill>
                  <a:schemeClr val="accent1">
                    <a:lumMod val="50000"/>
                  </a:schemeClr>
                </a:solidFill>
              </a:rPr>
              <a:t>C.2 Araştırma Kaynakları: </a:t>
            </a:r>
            <a:r>
              <a:rPr lang="tr-TR" altLang="tr-TR" dirty="0">
                <a:solidFill>
                  <a:schemeClr val="accent1">
                    <a:lumMod val="50000"/>
                  </a:schemeClr>
                </a:solidFill>
              </a:rPr>
              <a:t>Kurum, araştırma ve geliştirme faaliyetleri için uygun fiziki altyapı ve mali kaynaklar oluşturmalı ve bunların etkin şekilde kullanımını sağlamalıdır. Kurumun araştırma politikaları, iç ve dış paydaşlarla iş birliğini ve kurum dışı fonlardan yararlanmayı teşvik etmelidir. </a:t>
            </a:r>
          </a:p>
          <a:p>
            <a:pPr algn="just">
              <a:lnSpc>
                <a:spcPct val="100000"/>
              </a:lnSpc>
              <a:spcBef>
                <a:spcPct val="0"/>
              </a:spcBef>
              <a:buFontTx/>
              <a:buNone/>
            </a:pPr>
            <a:r>
              <a:rPr lang="tr-TR" altLang="tr-TR" sz="2400" b="1" dirty="0">
                <a:solidFill>
                  <a:schemeClr val="accent1">
                    <a:lumMod val="50000"/>
                  </a:schemeClr>
                </a:solidFill>
              </a:rPr>
              <a:t>C.3 Araştırma Yetkinliği: </a:t>
            </a:r>
            <a:r>
              <a:rPr lang="tr-TR" altLang="tr-TR" dirty="0">
                <a:solidFill>
                  <a:schemeClr val="accent1">
                    <a:lumMod val="50000"/>
                  </a:schemeClr>
                </a:solidFill>
              </a:rPr>
              <a:t>Kurum, öğretim elemanlarının araştırma yetkinliğinin sürdürmek ve iyileştirmek için olanaklar sunmalıdır. </a:t>
            </a:r>
          </a:p>
          <a:p>
            <a:pPr algn="just">
              <a:lnSpc>
                <a:spcPct val="100000"/>
              </a:lnSpc>
              <a:spcBef>
                <a:spcPct val="0"/>
              </a:spcBef>
              <a:buFontTx/>
              <a:buNone/>
            </a:pPr>
            <a:r>
              <a:rPr lang="tr-TR" altLang="tr-TR" sz="2400" b="1" dirty="0">
                <a:solidFill>
                  <a:schemeClr val="accent1">
                    <a:lumMod val="50000"/>
                  </a:schemeClr>
                </a:solidFill>
              </a:rPr>
              <a:t>C.4 Araştırma Performansı: </a:t>
            </a:r>
            <a:r>
              <a:rPr lang="tr-TR" altLang="tr-TR" dirty="0">
                <a:solidFill>
                  <a:schemeClr val="accent1">
                    <a:lumMod val="50000"/>
                  </a:schemeClr>
                </a:solidFill>
              </a:rPr>
              <a:t>Kurum, araştırma ve geliştirme faaliyetlerini verilere dayalı ve periyodik olarak ölçmeli, değerlendirmeli ve sonuçlarını yayımlamalıdır. Elde edilen bulgular, kurumun araştırma ve geliştirme performansının periyodik olarak gözden geçirilmesi ve sürekli iyileştirilmesi için kullanılmalıdır. </a:t>
            </a:r>
          </a:p>
          <a:p>
            <a:pPr algn="just">
              <a:lnSpc>
                <a:spcPct val="100000"/>
              </a:lnSpc>
              <a:spcBef>
                <a:spcPct val="0"/>
              </a:spcBef>
              <a:buFontTx/>
              <a:buNone/>
            </a:pPr>
            <a:r>
              <a:rPr lang="tr-TR" altLang="tr-TR" dirty="0">
                <a:solidFill>
                  <a:schemeClr val="accent1">
                    <a:lumMod val="50000"/>
                  </a:schemeClr>
                </a:solidFill>
              </a:rPr>
              <a:t> </a:t>
            </a:r>
            <a:endParaRPr lang="tr-TR" altLang="tr-TR" b="1" dirty="0">
              <a:solidFill>
                <a:schemeClr val="accent1">
                  <a:lumMod val="50000"/>
                </a:schemeClr>
              </a:solidFill>
            </a:endParaRPr>
          </a:p>
        </p:txBody>
      </p:sp>
    </p:spTree>
    <p:extLst>
      <p:ext uri="{BB962C8B-B14F-4D97-AF65-F5344CB8AC3E}">
        <p14:creationId xmlns:p14="http://schemas.microsoft.com/office/powerpoint/2010/main" val="386076711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6" name="Dikdörtgen 3">
            <a:extLst>
              <a:ext uri="{FF2B5EF4-FFF2-40B4-BE49-F238E27FC236}">
                <a16:creationId xmlns:a16="http://schemas.microsoft.com/office/drawing/2014/main" id="{61B7A9D7-4F9B-4177-92CC-B282C6B6A517}"/>
              </a:ext>
            </a:extLst>
          </p:cNvPr>
          <p:cNvSpPr>
            <a:spLocks noChangeArrowheads="1"/>
          </p:cNvSpPr>
          <p:nvPr/>
        </p:nvSpPr>
        <p:spPr bwMode="auto">
          <a:xfrm>
            <a:off x="809509" y="2125236"/>
            <a:ext cx="9726425"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tr-TR" altLang="tr-TR" sz="2400" b="1" dirty="0">
                <a:solidFill>
                  <a:schemeClr val="accent1">
                    <a:lumMod val="50000"/>
                  </a:schemeClr>
                </a:solidFill>
              </a:rPr>
              <a:t>D. TOPLUMSAL KATKI</a:t>
            </a:r>
          </a:p>
          <a:p>
            <a:pPr algn="just">
              <a:lnSpc>
                <a:spcPct val="100000"/>
              </a:lnSpc>
              <a:spcBef>
                <a:spcPct val="0"/>
              </a:spcBef>
              <a:buFontTx/>
              <a:buNone/>
            </a:pPr>
            <a:endParaRPr lang="tr-TR" altLang="tr-TR" sz="2400"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D.1 Toplumsal Katkı Stratejisi: </a:t>
            </a:r>
            <a:r>
              <a:rPr lang="tr-TR" altLang="tr-TR" sz="1800" dirty="0">
                <a:solidFill>
                  <a:schemeClr val="accent1">
                    <a:lumMod val="50000"/>
                  </a:schemeClr>
                </a:solidFill>
              </a:rPr>
              <a:t>Kurum, toplumsal katkı faaliyetlerini sahip olduğu hedefleri ve stratejisi doğrultusunda yerel, bölgesel ve ulusal kalkınma hedefleriyle uyumlu bir şekilde yürütmelidir. </a:t>
            </a:r>
          </a:p>
          <a:p>
            <a:pPr algn="just">
              <a:lnSpc>
                <a:spcPct val="100000"/>
              </a:lnSpc>
              <a:spcBef>
                <a:spcPct val="0"/>
              </a:spcBef>
              <a:buFontTx/>
              <a:buNone/>
            </a:pPr>
            <a:r>
              <a:rPr lang="tr-TR" altLang="tr-TR" sz="2400" b="1" dirty="0">
                <a:solidFill>
                  <a:schemeClr val="accent1">
                    <a:lumMod val="50000"/>
                  </a:schemeClr>
                </a:solidFill>
              </a:rPr>
              <a:t>D.2 Toplumsal Katkı Kaynakları: </a:t>
            </a:r>
            <a:r>
              <a:rPr lang="tr-TR" altLang="tr-TR" sz="1800" dirty="0">
                <a:solidFill>
                  <a:schemeClr val="accent1">
                    <a:lumMod val="50000"/>
                  </a:schemeClr>
                </a:solidFill>
              </a:rPr>
              <a:t>Kurum, toplumsal katkı faaliyetlerini sürdürebilmek için uygun nitelik ve nicelikte fiziki, teknik ve mali kaynaklara sahip olmalı ve bu kaynakların etkin şekilde kullanımını sağlamalıdır. </a:t>
            </a:r>
          </a:p>
          <a:p>
            <a:pPr algn="just">
              <a:lnSpc>
                <a:spcPct val="100000"/>
              </a:lnSpc>
              <a:spcBef>
                <a:spcPct val="0"/>
              </a:spcBef>
              <a:buFontTx/>
              <a:buNone/>
            </a:pPr>
            <a:r>
              <a:rPr lang="tr-TR" altLang="tr-TR" sz="2400" b="1" dirty="0">
                <a:solidFill>
                  <a:schemeClr val="accent1">
                    <a:lumMod val="50000"/>
                  </a:schemeClr>
                </a:solidFill>
              </a:rPr>
              <a:t>D.3 Toplumsal Katkı Performansı: </a:t>
            </a:r>
            <a:r>
              <a:rPr lang="tr-TR" altLang="tr-TR" sz="1800" dirty="0">
                <a:solidFill>
                  <a:schemeClr val="accent1">
                    <a:lumMod val="50000"/>
                  </a:schemeClr>
                </a:solidFill>
              </a:rPr>
              <a:t>Kurum, toplumsal katkı stratejisi ve hedefleri doğrultusunda yürüttüğü faaliyetleri periyodik olarak izlemeli ve sürekli iyileştirmelidir. </a:t>
            </a:r>
          </a:p>
        </p:txBody>
      </p:sp>
    </p:spTree>
    <p:extLst>
      <p:ext uri="{BB962C8B-B14F-4D97-AF65-F5344CB8AC3E}">
        <p14:creationId xmlns:p14="http://schemas.microsoft.com/office/powerpoint/2010/main" val="319627550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7" name="Dikdörtgen 3">
            <a:extLst>
              <a:ext uri="{FF2B5EF4-FFF2-40B4-BE49-F238E27FC236}">
                <a16:creationId xmlns:a16="http://schemas.microsoft.com/office/drawing/2014/main" id="{38A1B452-1A11-4350-B2B7-6404E1822DB3}"/>
              </a:ext>
            </a:extLst>
          </p:cNvPr>
          <p:cNvSpPr>
            <a:spLocks noChangeArrowheads="1"/>
          </p:cNvSpPr>
          <p:nvPr/>
        </p:nvSpPr>
        <p:spPr bwMode="auto">
          <a:xfrm>
            <a:off x="865265" y="2201604"/>
            <a:ext cx="9758698"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tr-TR" altLang="tr-TR" sz="2400" b="1" dirty="0">
                <a:solidFill>
                  <a:schemeClr val="accent1">
                    <a:lumMod val="50000"/>
                  </a:schemeClr>
                </a:solidFill>
              </a:rPr>
              <a:t>E YÖNETİM SİSTEMİ</a:t>
            </a:r>
          </a:p>
          <a:p>
            <a:pPr algn="just">
              <a:lnSpc>
                <a:spcPct val="100000"/>
              </a:lnSpc>
              <a:spcBef>
                <a:spcPct val="0"/>
              </a:spcBef>
              <a:buFontTx/>
              <a:buNone/>
            </a:pPr>
            <a:endParaRPr lang="tr-TR" altLang="tr-TR" sz="2400"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E.1 Yönetim ve İdari Birimlerin Yapısı: </a:t>
            </a:r>
            <a:r>
              <a:rPr lang="tr-TR" altLang="tr-TR" sz="1800" dirty="0">
                <a:solidFill>
                  <a:schemeClr val="accent1">
                    <a:lumMod val="50000"/>
                  </a:schemeClr>
                </a:solidFill>
              </a:rPr>
              <a:t>Kurum, stratejik hedeflerine ulaşmayı nitelik ve nicelik olarak güvence altına alan yönetsel ve idari yapılanmaya sahip olmalıdır. Yönetim kadrosu gerekli yapıcı liderliği üstlenebilmeli, idari kadrolar gerekli yetkinlikte olmalıdır. </a:t>
            </a:r>
          </a:p>
          <a:p>
            <a:pPr algn="just">
              <a:lnSpc>
                <a:spcPct val="100000"/>
              </a:lnSpc>
              <a:spcBef>
                <a:spcPct val="0"/>
              </a:spcBef>
              <a:buFontTx/>
              <a:buNone/>
            </a:pPr>
            <a:r>
              <a:rPr lang="tr-TR" altLang="tr-TR" sz="2400" b="1" dirty="0">
                <a:solidFill>
                  <a:schemeClr val="accent1">
                    <a:lumMod val="50000"/>
                  </a:schemeClr>
                </a:solidFill>
              </a:rPr>
              <a:t>E.2 Kaynakların Yönetimi: </a:t>
            </a:r>
            <a:r>
              <a:rPr lang="tr-TR" altLang="tr-TR" sz="1800" dirty="0">
                <a:solidFill>
                  <a:schemeClr val="accent1">
                    <a:lumMod val="50000"/>
                  </a:schemeClr>
                </a:solidFill>
              </a:rPr>
              <a:t>Kurum, insan kaynakları, mali kaynakları ile taşınır ve taşınmaz kaynaklarının tümünü etkin ve verimli kullandığını güvence altına almak üzere bir yönetim sistemine sahip olmalıdır. </a:t>
            </a:r>
          </a:p>
          <a:p>
            <a:pPr algn="just">
              <a:lnSpc>
                <a:spcPct val="100000"/>
              </a:lnSpc>
              <a:spcBef>
                <a:spcPct val="0"/>
              </a:spcBef>
              <a:buFontTx/>
              <a:buNone/>
            </a:pPr>
            <a:r>
              <a:rPr lang="tr-TR" altLang="tr-TR" sz="2400" b="1" dirty="0">
                <a:solidFill>
                  <a:schemeClr val="accent1">
                    <a:lumMod val="50000"/>
                  </a:schemeClr>
                </a:solidFill>
              </a:rPr>
              <a:t>E.3 Bilgi Yönetim Sistemi: </a:t>
            </a:r>
            <a:r>
              <a:rPr lang="tr-TR" altLang="tr-TR" sz="1800" dirty="0">
                <a:solidFill>
                  <a:schemeClr val="accent1">
                    <a:lumMod val="50000"/>
                  </a:schemeClr>
                </a:solidFill>
              </a:rPr>
              <a:t>Kurum, yönetsel ve </a:t>
            </a:r>
            <a:r>
              <a:rPr lang="tr-TR" altLang="tr-TR" sz="1800" dirty="0" err="1">
                <a:solidFill>
                  <a:schemeClr val="accent1">
                    <a:lumMod val="50000"/>
                  </a:schemeClr>
                </a:solidFill>
              </a:rPr>
              <a:t>operasyonel</a:t>
            </a:r>
            <a:r>
              <a:rPr lang="tr-TR" altLang="tr-TR" sz="1800" dirty="0">
                <a:solidFill>
                  <a:schemeClr val="accent1">
                    <a:lumMod val="50000"/>
                  </a:schemeClr>
                </a:solidFill>
              </a:rPr>
              <a:t> faaliyetlerinin etkin yönetimini güvence altına alabilmek üzere gerekli bilgi ve verileri periyodik olarak topladığı, sakladığı, analiz ettiği ve süreçlerini iyileştirmek üzere kullandığı entegre bir bilgi yönetim sistemine sahip olmalıdır.</a:t>
            </a:r>
          </a:p>
        </p:txBody>
      </p:sp>
    </p:spTree>
    <p:extLst>
      <p:ext uri="{BB962C8B-B14F-4D97-AF65-F5344CB8AC3E}">
        <p14:creationId xmlns:p14="http://schemas.microsoft.com/office/powerpoint/2010/main" val="135714279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6" name="Dikdörtgen 3">
            <a:extLst>
              <a:ext uri="{FF2B5EF4-FFF2-40B4-BE49-F238E27FC236}">
                <a16:creationId xmlns:a16="http://schemas.microsoft.com/office/drawing/2014/main" id="{5879A769-C233-4E12-80DB-D2D9DFB5F8DC}"/>
              </a:ext>
            </a:extLst>
          </p:cNvPr>
          <p:cNvSpPr>
            <a:spLocks noChangeArrowheads="1"/>
          </p:cNvSpPr>
          <p:nvPr/>
        </p:nvSpPr>
        <p:spPr bwMode="auto">
          <a:xfrm>
            <a:off x="809510" y="2512587"/>
            <a:ext cx="9726425"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tr-TR" altLang="tr-TR" sz="2400" b="1" dirty="0">
                <a:solidFill>
                  <a:schemeClr val="accent1">
                    <a:lumMod val="50000"/>
                  </a:schemeClr>
                </a:solidFill>
              </a:rPr>
              <a:t>E. YÖNETİM SİSTEMİ</a:t>
            </a:r>
          </a:p>
          <a:p>
            <a:pPr algn="just">
              <a:lnSpc>
                <a:spcPct val="100000"/>
              </a:lnSpc>
              <a:spcBef>
                <a:spcPct val="0"/>
              </a:spcBef>
              <a:buFontTx/>
              <a:buNone/>
            </a:pPr>
            <a:endParaRPr lang="tr-TR" altLang="tr-TR" sz="2400" b="1" dirty="0">
              <a:solidFill>
                <a:schemeClr val="accent1">
                  <a:lumMod val="50000"/>
                </a:schemeClr>
              </a:solidFill>
            </a:endParaRPr>
          </a:p>
          <a:p>
            <a:pPr algn="just">
              <a:lnSpc>
                <a:spcPct val="100000"/>
              </a:lnSpc>
              <a:spcBef>
                <a:spcPct val="0"/>
              </a:spcBef>
              <a:buFontTx/>
              <a:buNone/>
            </a:pPr>
            <a:r>
              <a:rPr lang="tr-TR" altLang="tr-TR" sz="2400" b="1" dirty="0">
                <a:solidFill>
                  <a:schemeClr val="accent1">
                    <a:lumMod val="50000"/>
                  </a:schemeClr>
                </a:solidFill>
              </a:rPr>
              <a:t>E.4 Destek Hizmetleri: </a:t>
            </a:r>
            <a:r>
              <a:rPr lang="tr-TR" altLang="tr-TR" sz="1800" dirty="0">
                <a:solidFill>
                  <a:schemeClr val="accent1">
                    <a:lumMod val="50000"/>
                  </a:schemeClr>
                </a:solidFill>
              </a:rPr>
              <a:t>Kurum, dışarıdan aldığı destek hizmetlerinin uygunluğunu, kalitesini ve sürekliliğini güvence altına almalıdır. </a:t>
            </a:r>
          </a:p>
          <a:p>
            <a:pPr algn="just">
              <a:lnSpc>
                <a:spcPct val="100000"/>
              </a:lnSpc>
              <a:spcBef>
                <a:spcPct val="0"/>
              </a:spcBef>
              <a:buFontTx/>
              <a:buNone/>
            </a:pPr>
            <a:r>
              <a:rPr lang="tr-TR" altLang="tr-TR" sz="2400" b="1" dirty="0">
                <a:solidFill>
                  <a:schemeClr val="accent1">
                    <a:lumMod val="50000"/>
                  </a:schemeClr>
                </a:solidFill>
              </a:rPr>
              <a:t>E.5 Kamuoyunu Bilgilendirme ve Hesap Verebilirlik: </a:t>
            </a:r>
            <a:r>
              <a:rPr lang="tr-TR" altLang="tr-TR" sz="1800" dirty="0">
                <a:solidFill>
                  <a:schemeClr val="accent1">
                    <a:lumMod val="50000"/>
                  </a:schemeClr>
                </a:solidFill>
              </a:rPr>
              <a:t>Kurum, eğitim - öğretim programlarını ve araştırma-geliştirme faaliyetlerini de içerecek şekilde tüm faaliyetleri hakkındaki bilgileri açık, doğru, güncel ve kolay ulaşılabilir şekilde yayımlamalı ve kamuoyunu bilgilendirmelidir. Kurum, yönetim ve idari kadroların verimliliğini ölçüp değerlendirebilen ve hesap verebilirliklerini sağlayan yaklaşımlara sahip olmalıdır.</a:t>
            </a:r>
          </a:p>
        </p:txBody>
      </p:sp>
    </p:spTree>
    <p:extLst>
      <p:ext uri="{BB962C8B-B14F-4D97-AF65-F5344CB8AC3E}">
        <p14:creationId xmlns:p14="http://schemas.microsoft.com/office/powerpoint/2010/main" val="425847832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2" name="Diyagram 1">
            <a:extLst>
              <a:ext uri="{FF2B5EF4-FFF2-40B4-BE49-F238E27FC236}">
                <a16:creationId xmlns:a16="http://schemas.microsoft.com/office/drawing/2014/main" id="{94BB6C84-57A0-44BC-B9EC-1E6E561F4C93}"/>
              </a:ext>
            </a:extLst>
          </p:cNvPr>
          <p:cNvGraphicFramePr/>
          <p:nvPr/>
        </p:nvGraphicFramePr>
        <p:xfrm>
          <a:off x="2045629" y="1193820"/>
          <a:ext cx="9476059" cy="5240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k: Sağ 2">
            <a:extLst>
              <a:ext uri="{FF2B5EF4-FFF2-40B4-BE49-F238E27FC236}">
                <a16:creationId xmlns:a16="http://schemas.microsoft.com/office/drawing/2014/main" id="{5B111B69-E1CD-4136-96BE-B9D3A0C5BB85}"/>
              </a:ext>
            </a:extLst>
          </p:cNvPr>
          <p:cNvSpPr/>
          <p:nvPr/>
        </p:nvSpPr>
        <p:spPr>
          <a:xfrm rot="108000000">
            <a:off x="1813931" y="4757746"/>
            <a:ext cx="1449658" cy="26762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k: Sağ 8">
            <a:extLst>
              <a:ext uri="{FF2B5EF4-FFF2-40B4-BE49-F238E27FC236}">
                <a16:creationId xmlns:a16="http://schemas.microsoft.com/office/drawing/2014/main" id="{A30DC39F-DAA2-4E08-8C79-6073975A7C2F}"/>
              </a:ext>
            </a:extLst>
          </p:cNvPr>
          <p:cNvSpPr/>
          <p:nvPr/>
        </p:nvSpPr>
        <p:spPr>
          <a:xfrm>
            <a:off x="1813931" y="5664180"/>
            <a:ext cx="1449658" cy="26762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Metin kutusu 3">
            <a:extLst>
              <a:ext uri="{FF2B5EF4-FFF2-40B4-BE49-F238E27FC236}">
                <a16:creationId xmlns:a16="http://schemas.microsoft.com/office/drawing/2014/main" id="{80F7B884-EC3D-4391-A4D9-2D5A43911DC0}"/>
              </a:ext>
            </a:extLst>
          </p:cNvPr>
          <p:cNvSpPr txBox="1"/>
          <p:nvPr/>
        </p:nvSpPr>
        <p:spPr>
          <a:xfrm>
            <a:off x="219307" y="4538546"/>
            <a:ext cx="1375316" cy="1785104"/>
          </a:xfrm>
          <a:prstGeom prst="rect">
            <a:avLst/>
          </a:prstGeom>
          <a:noFill/>
        </p:spPr>
        <p:txBody>
          <a:bodyPr wrap="square" rtlCol="0">
            <a:spAutoFit/>
          </a:bodyPr>
          <a:lstStyle/>
          <a:p>
            <a:r>
              <a:rPr lang="tr-TR" sz="2200" b="1" dirty="0">
                <a:solidFill>
                  <a:srgbClr val="C00000"/>
                </a:solidFill>
              </a:rPr>
              <a:t>Hedefimiz her alt ölçütten </a:t>
            </a:r>
          </a:p>
          <a:p>
            <a:r>
              <a:rPr lang="tr-TR" sz="2200" b="1" dirty="0">
                <a:solidFill>
                  <a:srgbClr val="C00000"/>
                </a:solidFill>
              </a:rPr>
              <a:t>4 veya 5 almak </a:t>
            </a:r>
          </a:p>
        </p:txBody>
      </p:sp>
    </p:spTree>
    <p:extLst>
      <p:ext uri="{BB962C8B-B14F-4D97-AF65-F5344CB8AC3E}">
        <p14:creationId xmlns:p14="http://schemas.microsoft.com/office/powerpoint/2010/main" val="19998992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KAP NEDİR?</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16" name="İçerik Yer Tutucusu 2">
            <a:extLst>
              <a:ext uri="{FF2B5EF4-FFF2-40B4-BE49-F238E27FC236}">
                <a16:creationId xmlns:a16="http://schemas.microsoft.com/office/drawing/2014/main" id="{1FCB8094-3FA8-4C1F-8304-53A25DC15A7E}"/>
              </a:ext>
            </a:extLst>
          </p:cNvPr>
          <p:cNvSpPr>
            <a:spLocks noGrp="1"/>
          </p:cNvSpPr>
          <p:nvPr>
            <p:ph idx="1"/>
          </p:nvPr>
        </p:nvSpPr>
        <p:spPr>
          <a:xfrm>
            <a:off x="702527" y="1539073"/>
            <a:ext cx="11489473" cy="4861931"/>
          </a:xfrm>
        </p:spPr>
        <p:txBody>
          <a:bodyPr>
            <a:normAutofit fontScale="62500" lnSpcReduction="20000"/>
          </a:bodyPr>
          <a:lstStyle/>
          <a:p>
            <a:pPr marL="0" indent="0">
              <a:buNone/>
            </a:pPr>
            <a:r>
              <a:rPr lang="tr-TR" dirty="0"/>
              <a:t>Yükseköğretim Kalite Kurulu (YÖKAK) tarafından değerlendirme takımları eliyle iki dış değerlendirme programı yürütülmektedir:</a:t>
            </a:r>
          </a:p>
          <a:p>
            <a:pPr>
              <a:buFont typeface="Wingdings" panose="05000000000000000000" pitchFamily="2" charset="2"/>
              <a:buChar char="Ø"/>
            </a:pPr>
            <a:r>
              <a:rPr lang="tr-TR" dirty="0"/>
              <a:t>Kurumsal Dış Değerlendirme Programı</a:t>
            </a:r>
          </a:p>
          <a:p>
            <a:pPr>
              <a:buFont typeface="Wingdings" panose="05000000000000000000" pitchFamily="2" charset="2"/>
              <a:buChar char="Ø"/>
            </a:pPr>
            <a:r>
              <a:rPr lang="tr-TR" dirty="0"/>
              <a:t>Kurumsal Akreditasyon Programı </a:t>
            </a:r>
          </a:p>
          <a:p>
            <a:pPr marL="0" indent="0">
              <a:buNone/>
            </a:pPr>
            <a:endParaRPr lang="tr-TR" dirty="0"/>
          </a:p>
          <a:p>
            <a:pPr marL="0" indent="0">
              <a:buNone/>
            </a:pPr>
            <a:r>
              <a:rPr lang="tr-TR" u="sng" dirty="0"/>
              <a:t>Süreç aynıdır:</a:t>
            </a:r>
          </a:p>
          <a:p>
            <a:pPr>
              <a:buFont typeface="Wingdings" panose="05000000000000000000" pitchFamily="2" charset="2"/>
              <a:buChar char="ü"/>
            </a:pPr>
            <a:r>
              <a:rPr lang="tr-TR" dirty="0"/>
              <a:t>değerlendirme ölçütleri, </a:t>
            </a:r>
          </a:p>
          <a:p>
            <a:pPr>
              <a:buFont typeface="Wingdings" panose="05000000000000000000" pitchFamily="2" charset="2"/>
              <a:buChar char="ü"/>
            </a:pPr>
            <a:r>
              <a:rPr lang="tr-TR" dirty="0"/>
              <a:t>değerlendirme takımlarının oluşturulması, </a:t>
            </a:r>
          </a:p>
          <a:p>
            <a:pPr>
              <a:buFont typeface="Wingdings" panose="05000000000000000000" pitchFamily="2" charset="2"/>
              <a:buChar char="ü"/>
            </a:pPr>
            <a:r>
              <a:rPr lang="tr-TR" dirty="0"/>
              <a:t>Kurumsal İç Değerlendirme Raporu (KİDR) ile ön değerlendirme, </a:t>
            </a:r>
          </a:p>
          <a:p>
            <a:pPr>
              <a:buFont typeface="Wingdings" panose="05000000000000000000" pitchFamily="2" charset="2"/>
              <a:buChar char="ü"/>
            </a:pPr>
            <a:r>
              <a:rPr lang="tr-TR" dirty="0"/>
              <a:t>ön ziyaret ve saha ziyareti</a:t>
            </a:r>
          </a:p>
          <a:p>
            <a:pPr marL="0" indent="0">
              <a:buNone/>
            </a:pPr>
            <a:endParaRPr lang="tr-TR" dirty="0"/>
          </a:p>
          <a:p>
            <a:pPr marL="0" indent="0">
              <a:buNone/>
            </a:pPr>
            <a:r>
              <a:rPr lang="tr-TR" u="sng" dirty="0"/>
              <a:t>Sonuçlar farklıdır:</a:t>
            </a:r>
          </a:p>
          <a:p>
            <a:pPr marL="0" indent="0">
              <a:buNone/>
            </a:pPr>
            <a:r>
              <a:rPr lang="tr-TR" dirty="0"/>
              <a:t>Kurumsal Dış Değerlendirme Programı </a:t>
            </a:r>
            <a:r>
              <a:rPr lang="tr-TR" dirty="0">
                <a:sym typeface="Wingdings" panose="05000000000000000000" pitchFamily="2" charset="2"/>
              </a:rPr>
              <a:t> </a:t>
            </a:r>
            <a:r>
              <a:rPr lang="tr-TR" dirty="0"/>
              <a:t>Kurumsal Geri Bildirim Raporu (KGBR) kamuoyuyla paylaşılması</a:t>
            </a:r>
          </a:p>
          <a:p>
            <a:pPr marL="0" indent="0">
              <a:buNone/>
            </a:pPr>
            <a:r>
              <a:rPr lang="tr-TR" dirty="0"/>
              <a:t>Kurumsal Akreditasyon Programı </a:t>
            </a:r>
            <a:r>
              <a:rPr lang="tr-TR" dirty="0">
                <a:sym typeface="Wingdings" panose="05000000000000000000" pitchFamily="2" charset="2"/>
              </a:rPr>
              <a:t></a:t>
            </a:r>
            <a:r>
              <a:rPr lang="tr-TR" dirty="0"/>
              <a:t> Kurumsal Akreditasyon Raporu (KAR) ve </a:t>
            </a:r>
            <a:r>
              <a:rPr lang="tr-TR" dirty="0" err="1"/>
              <a:t>YÖKAK’ın</a:t>
            </a:r>
            <a:r>
              <a:rPr lang="tr-TR" dirty="0"/>
              <a:t> tam akreditasyon veya koşullu akreditasyon veya kuruma destek kararı</a:t>
            </a:r>
          </a:p>
          <a:p>
            <a:pPr marL="457200" lvl="1" indent="0">
              <a:buNone/>
            </a:pPr>
            <a:endParaRPr lang="tr-TR" dirty="0"/>
          </a:p>
        </p:txBody>
      </p:sp>
    </p:spTree>
    <p:extLst>
      <p:ext uri="{BB962C8B-B14F-4D97-AF65-F5344CB8AC3E}">
        <p14:creationId xmlns:p14="http://schemas.microsoft.com/office/powerpoint/2010/main" val="427374144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6" name="Dikdörtgen 3">
            <a:extLst>
              <a:ext uri="{FF2B5EF4-FFF2-40B4-BE49-F238E27FC236}">
                <a16:creationId xmlns:a16="http://schemas.microsoft.com/office/drawing/2014/main" id="{5879A769-C233-4E12-80DB-D2D9DFB5F8DC}"/>
              </a:ext>
            </a:extLst>
          </p:cNvPr>
          <p:cNvSpPr>
            <a:spLocks noChangeArrowheads="1"/>
          </p:cNvSpPr>
          <p:nvPr/>
        </p:nvSpPr>
        <p:spPr bwMode="auto">
          <a:xfrm>
            <a:off x="0" y="2401075"/>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tr-TR" sz="3200" b="1" dirty="0">
                <a:solidFill>
                  <a:schemeClr val="accent1">
                    <a:lumMod val="50000"/>
                  </a:schemeClr>
                </a:solidFill>
              </a:rPr>
              <a:t>4 ve 5 değerlendirmeyi getirecek olan formül:</a:t>
            </a:r>
            <a:endParaRPr lang="tr-TR" altLang="tr-TR" sz="3200" dirty="0">
              <a:solidFill>
                <a:schemeClr val="accent1">
                  <a:lumMod val="50000"/>
                </a:schemeClr>
              </a:solidFill>
            </a:endParaRPr>
          </a:p>
        </p:txBody>
      </p:sp>
      <p:sp>
        <p:nvSpPr>
          <p:cNvPr id="7" name="Dikdörtgen 3">
            <a:extLst>
              <a:ext uri="{FF2B5EF4-FFF2-40B4-BE49-F238E27FC236}">
                <a16:creationId xmlns:a16="http://schemas.microsoft.com/office/drawing/2014/main" id="{6702A382-6EEC-4259-A460-9D296404FF19}"/>
              </a:ext>
            </a:extLst>
          </p:cNvPr>
          <p:cNvSpPr>
            <a:spLocks noChangeArrowheads="1"/>
          </p:cNvSpPr>
          <p:nvPr/>
        </p:nvSpPr>
        <p:spPr bwMode="auto">
          <a:xfrm>
            <a:off x="257908" y="3771265"/>
            <a:ext cx="11723077" cy="1200329"/>
          </a:xfrm>
          <a:prstGeom prst="rect">
            <a:avLst/>
          </a:prstGeom>
          <a:noFill/>
          <a:ln w="41275">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tr-TR" sz="3600" b="1" dirty="0">
                <a:solidFill>
                  <a:srgbClr val="C00000"/>
                </a:solidFill>
              </a:rPr>
              <a:t>Sistematik izleme, paydaşlarla değerlendirme ve iyileştirme kanıtları</a:t>
            </a:r>
            <a:endParaRPr lang="tr-TR" altLang="tr-TR" sz="3600" dirty="0">
              <a:solidFill>
                <a:srgbClr val="C00000"/>
              </a:solidFill>
            </a:endParaRPr>
          </a:p>
        </p:txBody>
      </p:sp>
    </p:spTree>
    <p:extLst>
      <p:ext uri="{BB962C8B-B14F-4D97-AF65-F5344CB8AC3E}">
        <p14:creationId xmlns:p14="http://schemas.microsoft.com/office/powerpoint/2010/main" val="36363420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AKREDİTASYON KOŞULLARI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9" name="İçerik Yer Tutucusu 2">
            <a:extLst>
              <a:ext uri="{FF2B5EF4-FFF2-40B4-BE49-F238E27FC236}">
                <a16:creationId xmlns:a16="http://schemas.microsoft.com/office/drawing/2014/main" id="{B93D3000-995A-40DB-B77A-D8F1F65D2C9B}"/>
              </a:ext>
            </a:extLst>
          </p:cNvPr>
          <p:cNvSpPr>
            <a:spLocks noGrp="1"/>
          </p:cNvSpPr>
          <p:nvPr>
            <p:ph idx="1"/>
          </p:nvPr>
        </p:nvSpPr>
        <p:spPr>
          <a:xfrm>
            <a:off x="533400" y="1490392"/>
            <a:ext cx="11658600" cy="5023411"/>
          </a:xfrm>
        </p:spPr>
        <p:txBody>
          <a:bodyPr>
            <a:normAutofit/>
          </a:bodyPr>
          <a:lstStyle/>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«Bir çok iyi bir stratejik plana sahibiz» </a:t>
            </a:r>
            <a:r>
              <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2</a:t>
            </a:r>
          </a:p>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«Dokümanlarımıza baktınız mı? Yazdığımız hedef, plan ve programlarımız şahane!»  2</a:t>
            </a:r>
          </a:p>
          <a:p>
            <a:pPr marL="0" indent="0" algn="just">
              <a:lnSpc>
                <a:spcPct val="115000"/>
              </a:lnSpc>
              <a:spcBef>
                <a:spcPts val="600"/>
              </a:spcBef>
              <a:spcAft>
                <a:spcPts val="600"/>
              </a:spcAft>
              <a:buNone/>
            </a:pPr>
            <a:r>
              <a:rPr lang="tr-TR"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«Stratejik planı tüm birimlerde sistematik olarak, kalite güvence sistemi ile bütünsel uyguluyor, sonuçları performans ölçütleri üzerinden izliyor, paydaşlarla değerlendiriyor ve performansı iyileştiriyoruz»  4</a:t>
            </a:r>
          </a:p>
          <a:p>
            <a:pPr algn="just">
              <a:lnSpc>
                <a:spcPct val="115000"/>
              </a:lnSpc>
              <a:spcBef>
                <a:spcPts val="600"/>
              </a:spcBef>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«Mühendislik Fakültemizde öğrencilere ders notlarını ve geliştirici ödevler veriyoruz, onları çok düşünüyoruz»   2</a:t>
            </a:r>
          </a:p>
          <a:p>
            <a:pPr marL="0" indent="0" algn="just">
              <a:lnSpc>
                <a:spcPct val="11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«Öğrenci merkezli öğrenme, öğretme ve değerlendirme yaklaşımlarını birimlerde yaygın kullanıyor, sonuçları sistematik izliyor, paydaşlarla değerlendiriyor ve iyileştiriyoruz »  4</a:t>
            </a:r>
          </a:p>
          <a:p>
            <a:pPr algn="just">
              <a:lnSpc>
                <a:spcPct val="115000"/>
              </a:lnSpc>
              <a:spcBef>
                <a:spcPts val="600"/>
              </a:spcBef>
              <a:spcAft>
                <a:spcPts val="6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14141212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AKREDİTASYON KOŞULLARI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9" name="İçerik Yer Tutucusu 2">
            <a:extLst>
              <a:ext uri="{FF2B5EF4-FFF2-40B4-BE49-F238E27FC236}">
                <a16:creationId xmlns:a16="http://schemas.microsoft.com/office/drawing/2014/main" id="{B93D3000-995A-40DB-B77A-D8F1F65D2C9B}"/>
              </a:ext>
            </a:extLst>
          </p:cNvPr>
          <p:cNvSpPr>
            <a:spLocks noGrp="1"/>
          </p:cNvSpPr>
          <p:nvPr>
            <p:ph idx="1"/>
          </p:nvPr>
        </p:nvSpPr>
        <p:spPr>
          <a:xfrm>
            <a:off x="533400" y="1469985"/>
            <a:ext cx="11658600" cy="5023411"/>
          </a:xfrm>
        </p:spPr>
        <p:txBody>
          <a:bodyPr>
            <a:normAutofit fontScale="92500" lnSpcReduction="10000"/>
          </a:bodyPr>
          <a:lstStyle/>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«Paydaşlarla iç içeyiz, kaymakamlıkla projeler yapıyoruz ve raporluyoruz»  </a:t>
            </a:r>
            <a:r>
              <a:rPr lang="tr-TR" sz="2400" dirty="0" err="1">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max</a:t>
            </a:r>
            <a:r>
              <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3</a:t>
            </a:r>
          </a:p>
          <a:p>
            <a:pPr marL="0" indent="0" algn="just">
              <a:lnSpc>
                <a:spcPct val="12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«Tüm alt süreçlerin paydaşlarla birlikte değerlendirilerek önlemler alınması, iyileştirmeler yapılması»  4</a:t>
            </a:r>
          </a:p>
          <a:p>
            <a:pPr algn="just">
              <a:lnSpc>
                <a:spcPct val="115000"/>
              </a:lnSpc>
              <a:spcBef>
                <a:spcPts val="600"/>
              </a:spcBef>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«Memnuniyet bizim için önemlidir, herkese anket yaptırıyoruz»  </a:t>
            </a:r>
            <a:r>
              <a:rPr lang="tr-TR" sz="2400" dirty="0" err="1">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max</a:t>
            </a: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3</a:t>
            </a:r>
          </a:p>
          <a:p>
            <a:pPr marL="0" indent="0" algn="just">
              <a:lnSpc>
                <a:spcPct val="13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«Memnuniyet anketi sonuçlarını paydaşlarla değerlendiriyor, önlemler alıyor, iyileştirmeler yapıyor ve bunları duyuruyoruz»  4</a:t>
            </a:r>
          </a:p>
          <a:p>
            <a:pPr algn="just">
              <a:lnSpc>
                <a:spcPct val="115000"/>
              </a:lnSpc>
              <a:spcBef>
                <a:spcPts val="600"/>
              </a:spcBef>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«Mezunlarımız kıymetlimiz, onları çok seviyoruz»  ??</a:t>
            </a:r>
          </a:p>
          <a:p>
            <a:pPr marL="0" indent="0" algn="just">
              <a:lnSpc>
                <a:spcPct val="14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«Sistematik olarak ve kurumsal amaçlar doğrultusunda (eğitim-öğretim politikası ve amaçları) mezunlar izlenmekte ve izlem sonuçlarına göre tüm birimleri ve programları kapsayan önlemler alınmaktadır.» </a:t>
            </a: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4</a:t>
            </a:r>
          </a:p>
          <a:p>
            <a:pPr algn="just">
              <a:lnSpc>
                <a:spcPct val="115000"/>
              </a:lnSpc>
              <a:spcBef>
                <a:spcPts val="600"/>
              </a:spcBef>
              <a:spcAft>
                <a:spcPts val="6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lnSpc>
                <a:spcPct val="115000"/>
              </a:lnSpc>
              <a:spcBef>
                <a:spcPts val="600"/>
              </a:spcBef>
              <a:spcAft>
                <a:spcPts val="6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34208746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6" name="Dikdörtgen 3">
            <a:extLst>
              <a:ext uri="{FF2B5EF4-FFF2-40B4-BE49-F238E27FC236}">
                <a16:creationId xmlns:a16="http://schemas.microsoft.com/office/drawing/2014/main" id="{5879A769-C233-4E12-80DB-D2D9DFB5F8DC}"/>
              </a:ext>
            </a:extLst>
          </p:cNvPr>
          <p:cNvSpPr>
            <a:spLocks noChangeArrowheads="1"/>
          </p:cNvSpPr>
          <p:nvPr/>
        </p:nvSpPr>
        <p:spPr bwMode="auto">
          <a:xfrm>
            <a:off x="0" y="1769598"/>
            <a:ext cx="12192000" cy="1588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algn="ctr">
              <a:buNone/>
            </a:pPr>
            <a:r>
              <a:rPr lang="tr-TR" sz="3600" dirty="0"/>
              <a:t>Her alt süreçte PUKÖ çevrimini uygulamalıyız ve </a:t>
            </a:r>
          </a:p>
          <a:p>
            <a:pPr marL="0" indent="0" algn="ctr">
              <a:spcBef>
                <a:spcPts val="0"/>
              </a:spcBef>
              <a:buNone/>
            </a:pPr>
            <a:r>
              <a:rPr lang="tr-TR" sz="3600" dirty="0"/>
              <a:t>bunun kanıtlarını değerlendirme takımına gösterebilmeliyiz </a:t>
            </a:r>
          </a:p>
          <a:p>
            <a:pPr marL="0" indent="0" algn="ctr">
              <a:spcBef>
                <a:spcPts val="0"/>
              </a:spcBef>
              <a:buNone/>
            </a:pPr>
            <a:r>
              <a:rPr lang="tr-TR" sz="3600" dirty="0"/>
              <a:t>(4 düzeyi)</a:t>
            </a:r>
          </a:p>
        </p:txBody>
      </p:sp>
      <p:sp>
        <p:nvSpPr>
          <p:cNvPr id="7" name="Dikdörtgen 3">
            <a:extLst>
              <a:ext uri="{FF2B5EF4-FFF2-40B4-BE49-F238E27FC236}">
                <a16:creationId xmlns:a16="http://schemas.microsoft.com/office/drawing/2014/main" id="{592C38AA-8332-406C-8489-62947D4DE98A}"/>
              </a:ext>
            </a:extLst>
          </p:cNvPr>
          <p:cNvSpPr>
            <a:spLocks noChangeArrowheads="1"/>
          </p:cNvSpPr>
          <p:nvPr/>
        </p:nvSpPr>
        <p:spPr bwMode="auto">
          <a:xfrm>
            <a:off x="0" y="3981129"/>
            <a:ext cx="121920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algn="ctr">
              <a:buNone/>
            </a:pPr>
            <a:r>
              <a:rPr lang="tr-TR" sz="3600" dirty="0"/>
              <a:t>Bir alt ölçütte 5 düzeyinde değerlendirme alabilmek için kurumda yaygın olduğunu,  </a:t>
            </a:r>
            <a:r>
              <a:rPr lang="tr-TR" sz="3600" dirty="0" err="1"/>
              <a:t>PUKÖnün</a:t>
            </a:r>
            <a:r>
              <a:rPr lang="tr-TR" sz="3600" dirty="0"/>
              <a:t> birkaç çevrim uygulandığını ve/veya başka kurumların örnek aldığını gösteren sözleşme </a:t>
            </a:r>
            <a:r>
              <a:rPr lang="tr-TR" sz="3600" dirty="0" err="1"/>
              <a:t>vd</a:t>
            </a:r>
            <a:r>
              <a:rPr lang="tr-TR" sz="3600" dirty="0"/>
              <a:t> kanıtların varlığını göstermemiz gerekir.</a:t>
            </a:r>
          </a:p>
        </p:txBody>
      </p:sp>
    </p:spTree>
    <p:extLst>
      <p:ext uri="{BB962C8B-B14F-4D97-AF65-F5344CB8AC3E}">
        <p14:creationId xmlns:p14="http://schemas.microsoft.com/office/powerpoint/2010/main" val="16285718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EB0E6B-B37A-6546-BD0B-ACBBAAA1E8E1}"/>
              </a:ext>
            </a:extLst>
          </p:cNvPr>
          <p:cNvSpPr/>
          <p:nvPr/>
        </p:nvSpPr>
        <p:spPr>
          <a:xfrm>
            <a:off x="673068" y="93663"/>
            <a:ext cx="1104900" cy="557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dirty="0"/>
              <a:t>4-5</a:t>
            </a:r>
          </a:p>
        </p:txBody>
      </p:sp>
      <p:sp>
        <p:nvSpPr>
          <p:cNvPr id="47110" name="TextBox 9">
            <a:extLst>
              <a:ext uri="{FF2B5EF4-FFF2-40B4-BE49-F238E27FC236}">
                <a16:creationId xmlns:a16="http://schemas.microsoft.com/office/drawing/2014/main" id="{2066F0DE-7B64-6A4C-80C4-83F79FA7C309}"/>
              </a:ext>
            </a:extLst>
          </p:cNvPr>
          <p:cNvSpPr txBox="1">
            <a:spLocks noChangeArrowheads="1"/>
          </p:cNvSpPr>
          <p:nvPr/>
        </p:nvSpPr>
        <p:spPr bwMode="auto">
          <a:xfrm>
            <a:off x="1990693" y="-28575"/>
            <a:ext cx="71088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400" b="1" dirty="0">
                <a:solidFill>
                  <a:srgbClr val="C00000"/>
                </a:solidFill>
              </a:rPr>
              <a:t>4 ve 5 </a:t>
            </a:r>
            <a:r>
              <a:rPr lang="tr-TR" altLang="tr-TR" sz="2400" dirty="0">
                <a:solidFill>
                  <a:srgbClr val="C00000"/>
                </a:solidFill>
              </a:rPr>
              <a:t>Değerlendirme;</a:t>
            </a:r>
            <a:r>
              <a:rPr lang="tr-TR" altLang="tr-TR" sz="2400" b="1" dirty="0">
                <a:solidFill>
                  <a:srgbClr val="C00000"/>
                </a:solidFill>
              </a:rPr>
              <a:t> PUKÖ</a:t>
            </a:r>
            <a:r>
              <a:rPr lang="tr-TR" altLang="tr-TR" sz="1800" dirty="0">
                <a:solidFill>
                  <a:srgbClr val="C00000"/>
                </a:solidFill>
              </a:rPr>
              <a:t> DÖNGÜSÜNÜN  KURUM GENELİNDE BÜTÜN ALTSÜREÇLERDE İŞLETİLDİĞİNİ GÖSTERİR.</a:t>
            </a:r>
          </a:p>
        </p:txBody>
      </p:sp>
      <p:sp>
        <p:nvSpPr>
          <p:cNvPr id="5" name="Hexagon 4">
            <a:extLst>
              <a:ext uri="{FF2B5EF4-FFF2-40B4-BE49-F238E27FC236}">
                <a16:creationId xmlns:a16="http://schemas.microsoft.com/office/drawing/2014/main" id="{6D497B33-D8CF-A246-8BA2-82D89078D00B}"/>
              </a:ext>
            </a:extLst>
          </p:cNvPr>
          <p:cNvSpPr/>
          <p:nvPr/>
        </p:nvSpPr>
        <p:spPr>
          <a:xfrm>
            <a:off x="3565525" y="2909888"/>
            <a:ext cx="1371600" cy="1008062"/>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solidFill>
                  <a:schemeClr val="bg1"/>
                </a:solidFill>
              </a:rPr>
              <a:t>P</a:t>
            </a:r>
            <a:r>
              <a:rPr lang="tr-TR" b="1" dirty="0">
                <a:solidFill>
                  <a:schemeClr val="bg1"/>
                </a:solidFill>
              </a:rPr>
              <a:t>LANLA</a:t>
            </a:r>
          </a:p>
        </p:txBody>
      </p:sp>
      <p:sp>
        <p:nvSpPr>
          <p:cNvPr id="18" name="Hexagon 17">
            <a:extLst>
              <a:ext uri="{FF2B5EF4-FFF2-40B4-BE49-F238E27FC236}">
                <a16:creationId xmlns:a16="http://schemas.microsoft.com/office/drawing/2014/main" id="{9CFFC26B-0C4B-5B4C-9C9A-E378B093AFA5}"/>
              </a:ext>
            </a:extLst>
          </p:cNvPr>
          <p:cNvSpPr/>
          <p:nvPr/>
        </p:nvSpPr>
        <p:spPr>
          <a:xfrm>
            <a:off x="4937125" y="3795713"/>
            <a:ext cx="1492250" cy="10350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E0964F48-2179-974F-B51E-9B4A554B1AD9}"/>
              </a:ext>
            </a:extLst>
          </p:cNvPr>
          <p:cNvSpPr/>
          <p:nvPr/>
        </p:nvSpPr>
        <p:spPr>
          <a:xfrm>
            <a:off x="3414713" y="4597400"/>
            <a:ext cx="1685925" cy="1109663"/>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2E154395-148D-5C4A-A255-22EBCF423873}"/>
              </a:ext>
            </a:extLst>
          </p:cNvPr>
          <p:cNvSpPr/>
          <p:nvPr/>
        </p:nvSpPr>
        <p:spPr>
          <a:xfrm>
            <a:off x="2220913" y="3795713"/>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Ö</a:t>
            </a:r>
            <a:r>
              <a:rPr lang="tr-TR" b="1" dirty="0"/>
              <a:t>NLEM AL</a:t>
            </a:r>
          </a:p>
        </p:txBody>
      </p:sp>
      <p:sp>
        <p:nvSpPr>
          <p:cNvPr id="9" name="Curved Down Arrow 8">
            <a:extLst>
              <a:ext uri="{FF2B5EF4-FFF2-40B4-BE49-F238E27FC236}">
                <a16:creationId xmlns:a16="http://schemas.microsoft.com/office/drawing/2014/main" id="{7495F8B9-FB75-FF40-8CE7-F834D5AD1873}"/>
              </a:ext>
            </a:extLst>
          </p:cNvPr>
          <p:cNvSpPr/>
          <p:nvPr/>
        </p:nvSpPr>
        <p:spPr>
          <a:xfrm rot="2360396">
            <a:off x="4862513" y="3101975"/>
            <a:ext cx="1114425" cy="481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F67E6464-2689-2B4E-BD95-51A60465C611}"/>
              </a:ext>
            </a:extLst>
          </p:cNvPr>
          <p:cNvSpPr/>
          <p:nvPr/>
        </p:nvSpPr>
        <p:spPr>
          <a:xfrm rot="8456817">
            <a:off x="4799013" y="5091113"/>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5C03E72A-0DBA-2340-9172-2A374C98DDE3}"/>
              </a:ext>
            </a:extLst>
          </p:cNvPr>
          <p:cNvSpPr/>
          <p:nvPr/>
        </p:nvSpPr>
        <p:spPr>
          <a:xfrm rot="13059305">
            <a:off x="2449513" y="5051425"/>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B1B8D85A-8C1E-E545-8A65-063D3BC6506D}"/>
              </a:ext>
            </a:extLst>
          </p:cNvPr>
          <p:cNvSpPr/>
          <p:nvPr/>
        </p:nvSpPr>
        <p:spPr>
          <a:xfrm rot="19387408">
            <a:off x="2608263" y="304800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BBFA4FD7-78D6-504D-B183-BBF853E47D9B}"/>
              </a:ext>
            </a:extLst>
          </p:cNvPr>
          <p:cNvSpPr txBox="1"/>
          <p:nvPr/>
        </p:nvSpPr>
        <p:spPr>
          <a:xfrm>
            <a:off x="8678863" y="2705100"/>
            <a:ext cx="3182937" cy="412750"/>
          </a:xfrm>
          <a:prstGeom prst="rect">
            <a:avLst/>
          </a:prstGeom>
          <a:solidFill>
            <a:schemeClr val="accent2">
              <a:lumMod val="5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rgbClr val="FBE4D5"/>
                </a:solidFill>
                <a:cs typeface="Times New Roman" pitchFamily="18" charset="0"/>
              </a:rPr>
              <a:t>TYYÇ (Türkiye Yükseköğretim Yeterllilikler Çerçevesi)</a:t>
            </a:r>
          </a:p>
        </p:txBody>
      </p:sp>
      <p:sp>
        <p:nvSpPr>
          <p:cNvPr id="31" name="Metin Kutusu 2">
            <a:extLst>
              <a:ext uri="{FF2B5EF4-FFF2-40B4-BE49-F238E27FC236}">
                <a16:creationId xmlns:a16="http://schemas.microsoft.com/office/drawing/2014/main" id="{1A43E42A-4239-5F4F-BB1F-3FE3019FD866}"/>
              </a:ext>
            </a:extLst>
          </p:cNvPr>
          <p:cNvSpPr txBox="1"/>
          <p:nvPr/>
        </p:nvSpPr>
        <p:spPr>
          <a:xfrm>
            <a:off x="8688388" y="3182938"/>
            <a:ext cx="3182937" cy="411162"/>
          </a:xfrm>
          <a:prstGeom prst="rect">
            <a:avLst/>
          </a:prstGeom>
          <a:solidFill>
            <a:schemeClr val="accent2">
              <a:lumMod val="5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rgbClr val="FBE4D5"/>
                </a:solidFill>
                <a:cs typeface="Times New Roman" pitchFamily="18" charset="0"/>
              </a:rPr>
              <a:t>Alan Yeterlilikleri,(varsa), ÇEP (Çekirdek Eğitim Progrsmı (varsa)</a:t>
            </a:r>
          </a:p>
        </p:txBody>
      </p:sp>
      <p:sp>
        <p:nvSpPr>
          <p:cNvPr id="32" name="Metin Kutusu 5">
            <a:extLst>
              <a:ext uri="{FF2B5EF4-FFF2-40B4-BE49-F238E27FC236}">
                <a16:creationId xmlns:a16="http://schemas.microsoft.com/office/drawing/2014/main" id="{39974BF8-718A-2141-9C49-162065C23A32}"/>
              </a:ext>
            </a:extLst>
          </p:cNvPr>
          <p:cNvSpPr txBox="1"/>
          <p:nvPr/>
        </p:nvSpPr>
        <p:spPr>
          <a:xfrm>
            <a:off x="8678863" y="3654425"/>
            <a:ext cx="3182937" cy="412750"/>
          </a:xfrm>
          <a:prstGeom prst="rect">
            <a:avLst/>
          </a:prstGeom>
          <a:solidFill>
            <a:schemeClr val="accent2">
              <a:lumMod val="5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rgbClr val="FBE4D5"/>
                </a:solidFill>
                <a:cs typeface="Times New Roman" pitchFamily="18" charset="0"/>
              </a:rPr>
              <a:t>İAÜ Stratejik Planı ve Eğitim-Öğretim Politikası</a:t>
            </a:r>
            <a:endParaRPr lang="tr-TR" altLang="tr-TR" sz="1200" dirty="0">
              <a:latin typeface="Times New Roman" pitchFamily="18" charset="0"/>
              <a:cs typeface="Times New Roman" pitchFamily="18" charset="0"/>
            </a:endParaRPr>
          </a:p>
        </p:txBody>
      </p:sp>
      <p:sp>
        <p:nvSpPr>
          <p:cNvPr id="12" name="TextBox 11">
            <a:extLst>
              <a:ext uri="{FF2B5EF4-FFF2-40B4-BE49-F238E27FC236}">
                <a16:creationId xmlns:a16="http://schemas.microsoft.com/office/drawing/2014/main" id="{9F80FBD0-669A-E948-B314-8F2127270AA6}"/>
              </a:ext>
            </a:extLst>
          </p:cNvPr>
          <p:cNvSpPr txBox="1"/>
          <p:nvPr/>
        </p:nvSpPr>
        <p:spPr>
          <a:xfrm>
            <a:off x="6529387" y="2238712"/>
            <a:ext cx="1381125" cy="2031325"/>
          </a:xfrm>
          <a:prstGeom prst="rect">
            <a:avLst/>
          </a:prstGeom>
          <a:solidFill>
            <a:schemeClr val="accent2">
              <a:lumMod val="50000"/>
            </a:schemeClr>
          </a:solidFill>
        </p:spPr>
        <p:txBody>
          <a:bodyPr>
            <a:spAutoFit/>
          </a:bodyPr>
          <a:lstStyle/>
          <a:p>
            <a:pPr>
              <a:defRPr/>
            </a:pPr>
            <a:r>
              <a:rPr lang="tr-TR" dirty="0">
                <a:solidFill>
                  <a:schemeClr val="bg1"/>
                </a:solidFill>
              </a:rPr>
              <a:t>Alt ÖLÇÜT:</a:t>
            </a:r>
          </a:p>
          <a:p>
            <a:pPr>
              <a:defRPr/>
            </a:pPr>
            <a:r>
              <a:rPr lang="tr-TR" dirty="0">
                <a:solidFill>
                  <a:schemeClr val="bg1"/>
                </a:solidFill>
              </a:rPr>
              <a:t>B.1.2. Program amaçları, çıktıları ve programın TYYÇ uyumu</a:t>
            </a:r>
          </a:p>
        </p:txBody>
      </p:sp>
      <p:sp>
        <p:nvSpPr>
          <p:cNvPr id="14" name="Left Arrow 13">
            <a:extLst>
              <a:ext uri="{FF2B5EF4-FFF2-40B4-BE49-F238E27FC236}">
                <a16:creationId xmlns:a16="http://schemas.microsoft.com/office/drawing/2014/main" id="{35240C19-FC4F-8849-97C5-0092DA39A091}"/>
              </a:ext>
            </a:extLst>
          </p:cNvPr>
          <p:cNvSpPr/>
          <p:nvPr/>
        </p:nvSpPr>
        <p:spPr>
          <a:xfrm>
            <a:off x="7953375" y="3287713"/>
            <a:ext cx="608013" cy="2698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2B404C90-CD38-6646-BDCC-670FC91432CC}"/>
              </a:ext>
            </a:extLst>
          </p:cNvPr>
          <p:cNvSpPr/>
          <p:nvPr/>
        </p:nvSpPr>
        <p:spPr>
          <a:xfrm>
            <a:off x="4984750" y="3254375"/>
            <a:ext cx="1501775" cy="2698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5">
            <a:extLst>
              <a:ext uri="{FF2B5EF4-FFF2-40B4-BE49-F238E27FC236}">
                <a16:creationId xmlns:a16="http://schemas.microsoft.com/office/drawing/2014/main" id="{0E503D00-7674-D04A-BB80-6046B592E108}"/>
              </a:ext>
            </a:extLst>
          </p:cNvPr>
          <p:cNvSpPr txBox="1"/>
          <p:nvPr/>
        </p:nvSpPr>
        <p:spPr>
          <a:xfrm>
            <a:off x="8688388" y="4097338"/>
            <a:ext cx="3173412" cy="436562"/>
          </a:xfrm>
          <a:prstGeom prst="rect">
            <a:avLst/>
          </a:prstGeom>
          <a:solidFill>
            <a:schemeClr val="accent2">
              <a:lumMod val="50000"/>
            </a:schemeClr>
          </a:solidFill>
          <a:ln w="6350">
            <a:solidFill>
              <a:schemeClr val="bg1">
                <a:lumMod val="50000"/>
              </a:schemeClr>
            </a:solidFill>
          </a:ln>
        </p:spPr>
        <p:txBody>
          <a:bodyPr anchor="ctr"/>
          <a:lstStyle/>
          <a:p>
            <a:pPr algn="ctr">
              <a:spcAft>
                <a:spcPts val="0"/>
              </a:spcAft>
              <a:defRPr/>
            </a:pPr>
            <a:r>
              <a:rPr lang="tr-TR" sz="1050" dirty="0">
                <a:solidFill>
                  <a:srgbClr val="FBE4D5"/>
                </a:solidFill>
                <a:ea typeface="Times New Roman" panose="02020603050405020304" pitchFamily="18" charset="0"/>
              </a:rPr>
              <a:t>PROGRAM ÇIKTILARI</a:t>
            </a:r>
            <a:endParaRPr lang="tr-TR" sz="1200" dirty="0">
              <a:latin typeface="Times New Roman" panose="02020603050405020304" pitchFamily="18" charset="0"/>
              <a:ea typeface="Times New Roman" panose="02020603050405020304" pitchFamily="18" charset="0"/>
            </a:endParaRPr>
          </a:p>
        </p:txBody>
      </p:sp>
      <p:sp>
        <p:nvSpPr>
          <p:cNvPr id="3" name="Metin kutusu 2">
            <a:extLst>
              <a:ext uri="{FF2B5EF4-FFF2-40B4-BE49-F238E27FC236}">
                <a16:creationId xmlns:a16="http://schemas.microsoft.com/office/drawing/2014/main" id="{0D2A14D2-5311-45AC-B901-32DB90A585B1}"/>
              </a:ext>
            </a:extLst>
          </p:cNvPr>
          <p:cNvSpPr txBox="1"/>
          <p:nvPr/>
        </p:nvSpPr>
        <p:spPr>
          <a:xfrm>
            <a:off x="0" y="6610117"/>
            <a:ext cx="5784980" cy="246221"/>
          </a:xfrm>
          <a:prstGeom prst="rect">
            <a:avLst/>
          </a:prstGeom>
          <a:noFill/>
        </p:spPr>
        <p:txBody>
          <a:bodyPr wrap="square" rtlCol="0">
            <a:spAutoFit/>
          </a:bodyPr>
          <a:lstStyle/>
          <a:p>
            <a:r>
              <a:rPr lang="tr-TR" sz="1000" dirty="0"/>
              <a:t>Kaynak: Ege Üniversitesi KAP Hazırlık Süreci Sunumu</a:t>
            </a:r>
          </a:p>
        </p:txBody>
      </p:sp>
      <p:sp>
        <p:nvSpPr>
          <p:cNvPr id="23" name="TextBox 5">
            <a:extLst>
              <a:ext uri="{FF2B5EF4-FFF2-40B4-BE49-F238E27FC236}">
                <a16:creationId xmlns:a16="http://schemas.microsoft.com/office/drawing/2014/main" id="{684867E4-D1E3-4319-A121-174771EC31E6}"/>
              </a:ext>
            </a:extLst>
          </p:cNvPr>
          <p:cNvSpPr txBox="1">
            <a:spLocks noChangeArrowheads="1"/>
          </p:cNvSpPr>
          <p:nvPr/>
        </p:nvSpPr>
        <p:spPr bwMode="auto">
          <a:xfrm>
            <a:off x="622016" y="898081"/>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6" name="Group 6">
            <a:extLst>
              <a:ext uri="{FF2B5EF4-FFF2-40B4-BE49-F238E27FC236}">
                <a16:creationId xmlns:a16="http://schemas.microsoft.com/office/drawing/2014/main" id="{4454058A-2A7C-E84C-9730-324B329E9875}"/>
              </a:ext>
            </a:extLst>
          </p:cNvPr>
          <p:cNvGrpSpPr>
            <a:grpSpLocks/>
          </p:cNvGrpSpPr>
          <p:nvPr/>
        </p:nvGrpSpPr>
        <p:grpSpPr bwMode="auto">
          <a:xfrm>
            <a:off x="1643063" y="1914525"/>
            <a:ext cx="9704387" cy="3500438"/>
            <a:chOff x="2052747" y="2108255"/>
            <a:chExt cx="9704387" cy="3500437"/>
          </a:xfrm>
        </p:grpSpPr>
        <p:sp>
          <p:nvSpPr>
            <p:cNvPr id="5" name="Hexagon 4">
              <a:extLst>
                <a:ext uri="{FF2B5EF4-FFF2-40B4-BE49-F238E27FC236}">
                  <a16:creationId xmlns:a16="http://schemas.microsoft.com/office/drawing/2014/main" id="{39EA7112-B999-B948-ABE3-6E93CF5627F5}"/>
                </a:ext>
              </a:extLst>
            </p:cNvPr>
            <p:cNvSpPr/>
            <p:nvPr/>
          </p:nvSpPr>
          <p:spPr>
            <a:xfrm>
              <a:off x="3397359" y="2825805"/>
              <a:ext cx="1371600" cy="1008063"/>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P</a:t>
              </a:r>
              <a:r>
                <a:rPr lang="tr-TR" b="1" dirty="0"/>
                <a:t>LANLA</a:t>
              </a:r>
            </a:p>
          </p:txBody>
        </p:sp>
        <p:sp>
          <p:nvSpPr>
            <p:cNvPr id="18" name="Hexagon 17">
              <a:extLst>
                <a:ext uri="{FF2B5EF4-FFF2-40B4-BE49-F238E27FC236}">
                  <a16:creationId xmlns:a16="http://schemas.microsoft.com/office/drawing/2014/main" id="{148F8298-5E13-BA47-82E1-80624E82FC94}"/>
                </a:ext>
              </a:extLst>
            </p:cNvPr>
            <p:cNvSpPr/>
            <p:nvPr/>
          </p:nvSpPr>
          <p:spPr>
            <a:xfrm>
              <a:off x="4675297" y="3711630"/>
              <a:ext cx="1465262" cy="998538"/>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bg1"/>
                  </a:solidFill>
                </a:rPr>
                <a:t>U</a:t>
              </a:r>
              <a:r>
                <a:rPr lang="tr-TR" b="1" dirty="0">
                  <a:solidFill>
                    <a:schemeClr val="bg1"/>
                  </a:solidFill>
                </a:rPr>
                <a:t>YGULA</a:t>
              </a:r>
            </a:p>
          </p:txBody>
        </p:sp>
        <p:sp>
          <p:nvSpPr>
            <p:cNvPr id="19" name="Hexagon 18">
              <a:extLst>
                <a:ext uri="{FF2B5EF4-FFF2-40B4-BE49-F238E27FC236}">
                  <a16:creationId xmlns:a16="http://schemas.microsoft.com/office/drawing/2014/main" id="{6B9FA2AB-2CB8-714A-9117-350B0B6351D3}"/>
                </a:ext>
              </a:extLst>
            </p:cNvPr>
            <p:cNvSpPr/>
            <p:nvPr/>
          </p:nvSpPr>
          <p:spPr>
            <a:xfrm>
              <a:off x="3303697" y="4513317"/>
              <a:ext cx="1649412" cy="10953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FBCAD08B-7C6E-FA48-91C4-7A2A0C594E24}"/>
                </a:ext>
              </a:extLst>
            </p:cNvPr>
            <p:cNvSpPr/>
            <p:nvPr/>
          </p:nvSpPr>
          <p:spPr>
            <a:xfrm>
              <a:off x="2052747" y="3711630"/>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Ö</a:t>
              </a:r>
              <a:r>
                <a:rPr lang="tr-TR" b="1" dirty="0"/>
                <a:t>NLEM AL</a:t>
              </a:r>
            </a:p>
          </p:txBody>
        </p:sp>
        <p:sp>
          <p:nvSpPr>
            <p:cNvPr id="9" name="Curved Down Arrow 8">
              <a:extLst>
                <a:ext uri="{FF2B5EF4-FFF2-40B4-BE49-F238E27FC236}">
                  <a16:creationId xmlns:a16="http://schemas.microsoft.com/office/drawing/2014/main" id="{34E5D6BA-02BE-BA44-A468-F12918874A98}"/>
                </a:ext>
              </a:extLst>
            </p:cNvPr>
            <p:cNvSpPr/>
            <p:nvPr/>
          </p:nvSpPr>
          <p:spPr>
            <a:xfrm rot="2360396">
              <a:off x="4694347" y="3017893"/>
              <a:ext cx="1114425" cy="4810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DBD1BEA9-CA84-6244-8837-530515F1EEFC}"/>
                </a:ext>
              </a:extLst>
            </p:cNvPr>
            <p:cNvSpPr/>
            <p:nvPr/>
          </p:nvSpPr>
          <p:spPr>
            <a:xfrm rot="8456817">
              <a:off x="4630847" y="5007029"/>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8D91E5D5-652F-0F40-A640-8DE5E3F6ECAD}"/>
                </a:ext>
              </a:extLst>
            </p:cNvPr>
            <p:cNvSpPr/>
            <p:nvPr/>
          </p:nvSpPr>
          <p:spPr>
            <a:xfrm rot="13059305">
              <a:off x="2281347" y="4967342"/>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61443642-B930-034F-AD74-B2AD9C6587A8}"/>
                </a:ext>
              </a:extLst>
            </p:cNvPr>
            <p:cNvSpPr/>
            <p:nvPr/>
          </p:nvSpPr>
          <p:spPr>
            <a:xfrm rot="19387408">
              <a:off x="2440097" y="2963918"/>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340CE85C-9694-3E4E-955C-36360C20049E}"/>
                </a:ext>
              </a:extLst>
            </p:cNvPr>
            <p:cNvSpPr txBox="1"/>
            <p:nvPr/>
          </p:nvSpPr>
          <p:spPr>
            <a:xfrm>
              <a:off x="8510697" y="2108255"/>
              <a:ext cx="3182937" cy="30480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TYYÇ (Türkiye Yükseköğretim Yeterllilikler Çerçevesi)</a:t>
              </a:r>
            </a:p>
          </p:txBody>
        </p:sp>
        <p:sp>
          <p:nvSpPr>
            <p:cNvPr id="31" name="Metin Kutusu 2">
              <a:extLst>
                <a:ext uri="{FF2B5EF4-FFF2-40B4-BE49-F238E27FC236}">
                  <a16:creationId xmlns:a16="http://schemas.microsoft.com/office/drawing/2014/main" id="{5D7BD1AE-A392-4446-8475-E97BB31265CA}"/>
                </a:ext>
              </a:extLst>
            </p:cNvPr>
            <p:cNvSpPr txBox="1"/>
            <p:nvPr/>
          </p:nvSpPr>
          <p:spPr>
            <a:xfrm>
              <a:off x="8510697" y="2567043"/>
              <a:ext cx="3182937" cy="44291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Alan Yeterlilikleri,(varsa), ÇEP (Çekirdek Eğitim Progrsmı (varsa</a:t>
              </a:r>
            </a:p>
          </p:txBody>
        </p:sp>
        <p:sp>
          <p:nvSpPr>
            <p:cNvPr id="32" name="Metin Kutusu 5">
              <a:extLst>
                <a:ext uri="{FF2B5EF4-FFF2-40B4-BE49-F238E27FC236}">
                  <a16:creationId xmlns:a16="http://schemas.microsoft.com/office/drawing/2014/main" id="{9A621539-ED65-104F-8F3C-4E65BB1C4517}"/>
                </a:ext>
              </a:extLst>
            </p:cNvPr>
            <p:cNvSpPr txBox="1"/>
            <p:nvPr/>
          </p:nvSpPr>
          <p:spPr>
            <a:xfrm>
              <a:off x="8510697" y="3151243"/>
              <a:ext cx="3182937" cy="322262"/>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cs typeface="Times New Roman" pitchFamily="18" charset="0"/>
                </a:rPr>
                <a:t>İAÜ Eğitim-Öğretim Politikası</a:t>
              </a:r>
              <a:endParaRPr lang="tr-TR" altLang="tr-TR" sz="1400" dirty="0">
                <a:solidFill>
                  <a:schemeClr val="bg1"/>
                </a:solidFill>
                <a:latin typeface="Times New Roman" pitchFamily="18" charset="0"/>
                <a:cs typeface="Times New Roman" pitchFamily="18" charset="0"/>
              </a:endParaRPr>
            </a:p>
          </p:txBody>
        </p:sp>
        <p:sp>
          <p:nvSpPr>
            <p:cNvPr id="12" name="TextBox 11">
              <a:extLst>
                <a:ext uri="{FF2B5EF4-FFF2-40B4-BE49-F238E27FC236}">
                  <a16:creationId xmlns:a16="http://schemas.microsoft.com/office/drawing/2014/main" id="{28FB5298-6086-F54B-A80C-88C3EFA6BFE8}"/>
                </a:ext>
              </a:extLst>
            </p:cNvPr>
            <p:cNvSpPr txBox="1"/>
            <p:nvPr/>
          </p:nvSpPr>
          <p:spPr>
            <a:xfrm>
              <a:off x="6377097" y="2854380"/>
              <a:ext cx="1381125" cy="922338"/>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064C97F2-15C9-5946-B5A3-F56CDE2C785E}"/>
                </a:ext>
              </a:extLst>
            </p:cNvPr>
            <p:cNvSpPr/>
            <p:nvPr/>
          </p:nvSpPr>
          <p:spPr>
            <a:xfrm>
              <a:off x="7785209" y="3203630"/>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D5316938-A769-5046-AA5C-C061D2F4E947}"/>
                </a:ext>
              </a:extLst>
            </p:cNvPr>
            <p:cNvSpPr/>
            <p:nvPr/>
          </p:nvSpPr>
          <p:spPr>
            <a:xfrm>
              <a:off x="4834047" y="3151243"/>
              <a:ext cx="1503362" cy="268287"/>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F0D9E9E6-B902-8949-955D-EB1D96594ECD}"/>
                </a:ext>
              </a:extLst>
            </p:cNvPr>
            <p:cNvSpPr txBox="1"/>
            <p:nvPr/>
          </p:nvSpPr>
          <p:spPr>
            <a:xfrm>
              <a:off x="8497997" y="4065642"/>
              <a:ext cx="3233737" cy="4508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50" b="1" dirty="0">
                  <a:solidFill>
                    <a:srgbClr val="833C0B"/>
                  </a:solidFill>
                  <a:cs typeface="Times New Roman" pitchFamily="18" charset="0"/>
                </a:rPr>
                <a:t>EĞİTİM VE ÖĞRETİM PROGRAMLARININ UYGULANMASI</a:t>
              </a:r>
              <a:endParaRPr lang="tr-TR" altLang="tr-TR" sz="1400" b="1" dirty="0">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DD96D7C3-96DC-B543-8078-BB70519B8A47}"/>
                </a:ext>
              </a:extLst>
            </p:cNvPr>
            <p:cNvSpPr/>
            <p:nvPr/>
          </p:nvSpPr>
          <p:spPr>
            <a:xfrm>
              <a:off x="6140559" y="4162479"/>
              <a:ext cx="2276475" cy="2698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5">
              <a:extLst>
                <a:ext uri="{FF2B5EF4-FFF2-40B4-BE49-F238E27FC236}">
                  <a16:creationId xmlns:a16="http://schemas.microsoft.com/office/drawing/2014/main" id="{8E96BFD9-0A00-9449-B0BA-86BA042E8A98}"/>
                </a:ext>
              </a:extLst>
            </p:cNvPr>
            <p:cNvSpPr txBox="1"/>
            <p:nvPr/>
          </p:nvSpPr>
          <p:spPr>
            <a:xfrm>
              <a:off x="8510697" y="3597330"/>
              <a:ext cx="3246437" cy="374650"/>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latin typeface="+mn-lt"/>
                  <a:cs typeface="Times New Roman" pitchFamily="18" charset="0"/>
                </a:rPr>
                <a:t>PROGRAM ÇIKTILARI</a:t>
              </a:r>
            </a:p>
          </p:txBody>
        </p:sp>
      </p:grpSp>
      <p:sp>
        <p:nvSpPr>
          <p:cNvPr id="49157" name="TextBox 5">
            <a:extLst>
              <a:ext uri="{FF2B5EF4-FFF2-40B4-BE49-F238E27FC236}">
                <a16:creationId xmlns:a16="http://schemas.microsoft.com/office/drawing/2014/main" id="{7FF60810-37CD-A345-8653-2A2C8CDEB943}"/>
              </a:ext>
            </a:extLst>
          </p:cNvPr>
          <p:cNvSpPr txBox="1">
            <a:spLocks noChangeArrowheads="1"/>
          </p:cNvSpPr>
          <p:nvPr/>
        </p:nvSpPr>
        <p:spPr bwMode="auto">
          <a:xfrm>
            <a:off x="303213" y="242888"/>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
        <p:nvSpPr>
          <p:cNvPr id="24" name="Metin kutusu 23">
            <a:extLst>
              <a:ext uri="{FF2B5EF4-FFF2-40B4-BE49-F238E27FC236}">
                <a16:creationId xmlns:a16="http://schemas.microsoft.com/office/drawing/2014/main" id="{55A3C0FA-4C74-43EC-ABE8-2BA66D7B74F0}"/>
              </a:ext>
            </a:extLst>
          </p:cNvPr>
          <p:cNvSpPr txBox="1"/>
          <p:nvPr/>
        </p:nvSpPr>
        <p:spPr>
          <a:xfrm>
            <a:off x="0" y="6610117"/>
            <a:ext cx="5784980" cy="246221"/>
          </a:xfrm>
          <a:prstGeom prst="rect">
            <a:avLst/>
          </a:prstGeom>
          <a:noFill/>
        </p:spPr>
        <p:txBody>
          <a:bodyPr wrap="square" rtlCol="0">
            <a:spAutoFit/>
          </a:bodyPr>
          <a:lstStyle/>
          <a:p>
            <a:r>
              <a:rPr lang="tr-TR" sz="1000" dirty="0"/>
              <a:t>Kaynak: Ege Üniversitesi KAP Hazırlık Süreci Sunumu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id="{BC4F1CA5-EEEC-AE4A-8B79-F556B10B3D59}"/>
              </a:ext>
            </a:extLst>
          </p:cNvPr>
          <p:cNvSpPr/>
          <p:nvPr/>
        </p:nvSpPr>
        <p:spPr>
          <a:xfrm>
            <a:off x="2997200" y="2155825"/>
            <a:ext cx="1371600" cy="1008063"/>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P</a:t>
            </a:r>
            <a:r>
              <a:rPr lang="tr-TR" b="1" dirty="0"/>
              <a:t>LANLA</a:t>
            </a:r>
          </a:p>
        </p:txBody>
      </p:sp>
      <p:sp>
        <p:nvSpPr>
          <p:cNvPr id="18" name="Hexagon 17">
            <a:extLst>
              <a:ext uri="{FF2B5EF4-FFF2-40B4-BE49-F238E27FC236}">
                <a16:creationId xmlns:a16="http://schemas.microsoft.com/office/drawing/2014/main" id="{4BCD1C0D-AC56-1640-8CA0-9CE14FA821FC}"/>
              </a:ext>
            </a:extLst>
          </p:cNvPr>
          <p:cNvSpPr/>
          <p:nvPr/>
        </p:nvSpPr>
        <p:spPr>
          <a:xfrm>
            <a:off x="4275138" y="3041650"/>
            <a:ext cx="1465262" cy="10445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46BC2CA6-158E-A841-B463-BB41E10EC015}"/>
              </a:ext>
            </a:extLst>
          </p:cNvPr>
          <p:cNvSpPr/>
          <p:nvPr/>
        </p:nvSpPr>
        <p:spPr>
          <a:xfrm>
            <a:off x="2903538" y="3843338"/>
            <a:ext cx="1589087" cy="1095375"/>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bg1"/>
                </a:solidFill>
              </a:rPr>
              <a:t>K</a:t>
            </a:r>
            <a:r>
              <a:rPr lang="tr-TR" b="1" dirty="0">
                <a:solidFill>
                  <a:schemeClr val="bg1"/>
                </a:solidFill>
              </a:rPr>
              <a:t>ONTROL ET</a:t>
            </a:r>
          </a:p>
        </p:txBody>
      </p:sp>
      <p:sp>
        <p:nvSpPr>
          <p:cNvPr id="20" name="Hexagon 19">
            <a:extLst>
              <a:ext uri="{FF2B5EF4-FFF2-40B4-BE49-F238E27FC236}">
                <a16:creationId xmlns:a16="http://schemas.microsoft.com/office/drawing/2014/main" id="{39020F32-4E03-0B47-B01D-6EDB035580FA}"/>
              </a:ext>
            </a:extLst>
          </p:cNvPr>
          <p:cNvSpPr/>
          <p:nvPr/>
        </p:nvSpPr>
        <p:spPr>
          <a:xfrm>
            <a:off x="1652588" y="3041650"/>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Ö</a:t>
            </a:r>
            <a:r>
              <a:rPr lang="tr-TR" b="1" dirty="0"/>
              <a:t>NLEM AL</a:t>
            </a:r>
          </a:p>
        </p:txBody>
      </p:sp>
      <p:sp>
        <p:nvSpPr>
          <p:cNvPr id="9" name="Curved Down Arrow 8">
            <a:extLst>
              <a:ext uri="{FF2B5EF4-FFF2-40B4-BE49-F238E27FC236}">
                <a16:creationId xmlns:a16="http://schemas.microsoft.com/office/drawing/2014/main" id="{50351555-E1E4-D34A-AC91-FD14B7775127}"/>
              </a:ext>
            </a:extLst>
          </p:cNvPr>
          <p:cNvSpPr/>
          <p:nvPr/>
        </p:nvSpPr>
        <p:spPr>
          <a:xfrm rot="2360396">
            <a:off x="4294188" y="2347913"/>
            <a:ext cx="1114425" cy="4810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05B73A83-6F9B-6F4A-8DE1-23F55FC9B61F}"/>
              </a:ext>
            </a:extLst>
          </p:cNvPr>
          <p:cNvSpPr/>
          <p:nvPr/>
        </p:nvSpPr>
        <p:spPr>
          <a:xfrm rot="8456817">
            <a:off x="4230688" y="433705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C10E5591-2B70-8748-AEE9-E9A80F1F8D33}"/>
              </a:ext>
            </a:extLst>
          </p:cNvPr>
          <p:cNvSpPr/>
          <p:nvPr/>
        </p:nvSpPr>
        <p:spPr>
          <a:xfrm rot="13059305">
            <a:off x="1881188" y="4297363"/>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AC223D56-39C4-B540-81A6-33BC51E1BF39}"/>
              </a:ext>
            </a:extLst>
          </p:cNvPr>
          <p:cNvSpPr/>
          <p:nvPr/>
        </p:nvSpPr>
        <p:spPr>
          <a:xfrm rot="19387408">
            <a:off x="2039938" y="2293938"/>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12" name="TextBox 11">
            <a:extLst>
              <a:ext uri="{FF2B5EF4-FFF2-40B4-BE49-F238E27FC236}">
                <a16:creationId xmlns:a16="http://schemas.microsoft.com/office/drawing/2014/main" id="{036D6925-7C03-8947-AE32-EB982032EF08}"/>
              </a:ext>
            </a:extLst>
          </p:cNvPr>
          <p:cNvSpPr txBox="1"/>
          <p:nvPr/>
        </p:nvSpPr>
        <p:spPr>
          <a:xfrm>
            <a:off x="5976938" y="2184400"/>
            <a:ext cx="1381125" cy="922338"/>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DCB1DB64-3622-1E49-93B0-7F7E6D8E1B18}"/>
              </a:ext>
            </a:extLst>
          </p:cNvPr>
          <p:cNvSpPr/>
          <p:nvPr/>
        </p:nvSpPr>
        <p:spPr>
          <a:xfrm>
            <a:off x="7385050" y="2533650"/>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2A9C5B9C-317B-D044-A4D0-B37FA26F545F}"/>
              </a:ext>
            </a:extLst>
          </p:cNvPr>
          <p:cNvSpPr/>
          <p:nvPr/>
        </p:nvSpPr>
        <p:spPr>
          <a:xfrm>
            <a:off x="4433888" y="2481263"/>
            <a:ext cx="1503362" cy="268287"/>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625D0802-398C-AF43-8107-EE1004036391}"/>
              </a:ext>
            </a:extLst>
          </p:cNvPr>
          <p:cNvSpPr txBox="1"/>
          <p:nvPr/>
        </p:nvSpPr>
        <p:spPr>
          <a:xfrm>
            <a:off x="8097838" y="3435350"/>
            <a:ext cx="3233737" cy="411163"/>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b="1">
                <a:solidFill>
                  <a:schemeClr val="bg1"/>
                </a:solidFill>
                <a:cs typeface="Times New Roman" pitchFamily="18" charset="0"/>
              </a:rPr>
              <a:t>EĞİTİM VE ÖĞRETİM PROGRAMLARININ UYGULANMASI</a:t>
            </a:r>
            <a:endParaRPr lang="tr-TR" altLang="tr-TR" sz="1200">
              <a:solidFill>
                <a:schemeClr val="bg1"/>
              </a:solidFill>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4EDA67DD-165D-3744-9C21-9FA831DFB9CE}"/>
              </a:ext>
            </a:extLst>
          </p:cNvPr>
          <p:cNvSpPr/>
          <p:nvPr/>
        </p:nvSpPr>
        <p:spPr>
          <a:xfrm>
            <a:off x="5740400" y="3492500"/>
            <a:ext cx="2276475" cy="269875"/>
          </a:xfrm>
          <a:prstGeom prst="leftArrow">
            <a:avLst/>
          </a:prstGeom>
          <a:solidFill>
            <a:schemeClr val="bg2">
              <a:lumMod val="90000"/>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8">
            <a:extLst>
              <a:ext uri="{FF2B5EF4-FFF2-40B4-BE49-F238E27FC236}">
                <a16:creationId xmlns:a16="http://schemas.microsoft.com/office/drawing/2014/main" id="{72E5EACF-CCEE-E240-AC07-2ED4B058F1E8}"/>
              </a:ext>
            </a:extLst>
          </p:cNvPr>
          <p:cNvSpPr txBox="1"/>
          <p:nvPr/>
        </p:nvSpPr>
        <p:spPr>
          <a:xfrm>
            <a:off x="6259513" y="4070350"/>
            <a:ext cx="4164012" cy="35560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dirty="0">
                <a:cs typeface="Times New Roman" pitchFamily="18" charset="0"/>
              </a:rPr>
              <a:t>PROGRAM  ÇIKTILARININ VE DERS ÖĞRENME ÇIKTILARININ  İZLENMESİ</a:t>
            </a:r>
          </a:p>
        </p:txBody>
      </p:sp>
      <p:sp>
        <p:nvSpPr>
          <p:cNvPr id="34" name="Metin Kutusu 9">
            <a:extLst>
              <a:ext uri="{FF2B5EF4-FFF2-40B4-BE49-F238E27FC236}">
                <a16:creationId xmlns:a16="http://schemas.microsoft.com/office/drawing/2014/main" id="{BE7EB03C-A51C-3D43-803B-7BFC88A67E5C}"/>
              </a:ext>
            </a:extLst>
          </p:cNvPr>
          <p:cNvSpPr txBox="1"/>
          <p:nvPr/>
        </p:nvSpPr>
        <p:spPr>
          <a:xfrm>
            <a:off x="6259513" y="4483100"/>
            <a:ext cx="4164012" cy="4127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a:cs typeface="Times New Roman" pitchFamily="18" charset="0"/>
              </a:rPr>
              <a:t>PROGRAMLARA İLİŞKİN DEĞERLENDİRME RAPORU HAZIRLANMASI</a:t>
            </a:r>
          </a:p>
        </p:txBody>
      </p:sp>
      <p:sp>
        <p:nvSpPr>
          <p:cNvPr id="35" name="Metin Kutusu 18">
            <a:extLst>
              <a:ext uri="{FF2B5EF4-FFF2-40B4-BE49-F238E27FC236}">
                <a16:creationId xmlns:a16="http://schemas.microsoft.com/office/drawing/2014/main" id="{4AFBC231-41A7-024C-BDE6-468645749FD2}"/>
              </a:ext>
            </a:extLst>
          </p:cNvPr>
          <p:cNvSpPr txBox="1"/>
          <p:nvPr/>
        </p:nvSpPr>
        <p:spPr>
          <a:xfrm>
            <a:off x="6259513" y="4943475"/>
            <a:ext cx="4164012" cy="3492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dirty="0">
                <a:cs typeface="Times New Roman" pitchFamily="18" charset="0"/>
              </a:rPr>
              <a:t>PROGRAMI YÜRÜTEN BİRİMLERİN  KURUL VE KOMİSYONLARINDA  PAYDAŞ KATILIMIYLA DEĞERLENDİRME</a:t>
            </a:r>
          </a:p>
        </p:txBody>
      </p:sp>
      <p:sp>
        <p:nvSpPr>
          <p:cNvPr id="36" name="Left Arrow 35">
            <a:extLst>
              <a:ext uri="{FF2B5EF4-FFF2-40B4-BE49-F238E27FC236}">
                <a16:creationId xmlns:a16="http://schemas.microsoft.com/office/drawing/2014/main" id="{650B10CA-873D-8040-AC59-B4D57D9488DD}"/>
              </a:ext>
            </a:extLst>
          </p:cNvPr>
          <p:cNvSpPr/>
          <p:nvPr/>
        </p:nvSpPr>
        <p:spPr>
          <a:xfrm>
            <a:off x="4395788" y="4391025"/>
            <a:ext cx="1771650" cy="23495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1225" name="TextBox 5">
            <a:extLst>
              <a:ext uri="{FF2B5EF4-FFF2-40B4-BE49-F238E27FC236}">
                <a16:creationId xmlns:a16="http://schemas.microsoft.com/office/drawing/2014/main" id="{7EACDCC5-91B4-9341-9435-1C6573413663}"/>
              </a:ext>
            </a:extLst>
          </p:cNvPr>
          <p:cNvSpPr txBox="1">
            <a:spLocks noChangeArrowheads="1"/>
          </p:cNvSpPr>
          <p:nvPr/>
        </p:nvSpPr>
        <p:spPr bwMode="auto">
          <a:xfrm>
            <a:off x="303213" y="242888"/>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
        <p:nvSpPr>
          <p:cNvPr id="3" name="Metin Kutusu 1">
            <a:extLst>
              <a:ext uri="{FF2B5EF4-FFF2-40B4-BE49-F238E27FC236}">
                <a16:creationId xmlns:a16="http://schemas.microsoft.com/office/drawing/2014/main" id="{A41C2FD2-BB3C-4C0E-A80F-494FEC54AD50}"/>
              </a:ext>
            </a:extLst>
          </p:cNvPr>
          <p:cNvSpPr txBox="1"/>
          <p:nvPr/>
        </p:nvSpPr>
        <p:spPr bwMode="auto">
          <a:xfrm>
            <a:off x="8101013" y="1744383"/>
            <a:ext cx="3182937" cy="30480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TYYÇ (Türkiye Yükseköğretim Yeterllilikler Çerçevesi)</a:t>
            </a:r>
          </a:p>
        </p:txBody>
      </p:sp>
      <p:sp>
        <p:nvSpPr>
          <p:cNvPr id="4" name="Metin Kutusu 2">
            <a:extLst>
              <a:ext uri="{FF2B5EF4-FFF2-40B4-BE49-F238E27FC236}">
                <a16:creationId xmlns:a16="http://schemas.microsoft.com/office/drawing/2014/main" id="{6F1A3F5B-389C-4CF3-8A12-A77555C67DA9}"/>
              </a:ext>
            </a:extLst>
          </p:cNvPr>
          <p:cNvSpPr txBox="1"/>
          <p:nvPr/>
        </p:nvSpPr>
        <p:spPr bwMode="auto">
          <a:xfrm>
            <a:off x="8101013" y="2114615"/>
            <a:ext cx="3182937" cy="44291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Alan Yeterlilikleri,(varsa), ÇEP (Çekirdek Eğitim Progrsmı (varsa</a:t>
            </a:r>
          </a:p>
        </p:txBody>
      </p:sp>
      <p:sp>
        <p:nvSpPr>
          <p:cNvPr id="6" name="Metin Kutusu 5">
            <a:extLst>
              <a:ext uri="{FF2B5EF4-FFF2-40B4-BE49-F238E27FC236}">
                <a16:creationId xmlns:a16="http://schemas.microsoft.com/office/drawing/2014/main" id="{7DA121FB-25AB-4231-9DFF-53BDB124B09D}"/>
              </a:ext>
            </a:extLst>
          </p:cNvPr>
          <p:cNvSpPr txBox="1"/>
          <p:nvPr/>
        </p:nvSpPr>
        <p:spPr bwMode="auto">
          <a:xfrm>
            <a:off x="8101013" y="2613271"/>
            <a:ext cx="3182937" cy="322262"/>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cs typeface="Times New Roman" pitchFamily="18" charset="0"/>
              </a:rPr>
              <a:t>İAÜ Eğitim-Öğretim Politikası</a:t>
            </a:r>
            <a:endParaRPr lang="tr-TR" altLang="tr-TR" sz="1400" dirty="0">
              <a:solidFill>
                <a:schemeClr val="bg1"/>
              </a:solidFill>
              <a:latin typeface="Times New Roman" pitchFamily="18" charset="0"/>
              <a:cs typeface="Times New Roman" pitchFamily="18" charset="0"/>
            </a:endParaRPr>
          </a:p>
        </p:txBody>
      </p:sp>
      <p:sp>
        <p:nvSpPr>
          <p:cNvPr id="7" name="Metin Kutusu 5">
            <a:extLst>
              <a:ext uri="{FF2B5EF4-FFF2-40B4-BE49-F238E27FC236}">
                <a16:creationId xmlns:a16="http://schemas.microsoft.com/office/drawing/2014/main" id="{65CF6CBC-DD1C-45C1-A80D-C4D22BA722F0}"/>
              </a:ext>
            </a:extLst>
          </p:cNvPr>
          <p:cNvSpPr txBox="1"/>
          <p:nvPr/>
        </p:nvSpPr>
        <p:spPr bwMode="auto">
          <a:xfrm>
            <a:off x="8101013" y="2983158"/>
            <a:ext cx="3246437" cy="374650"/>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latin typeface="+mn-lt"/>
                <a:cs typeface="Times New Roman" pitchFamily="18" charset="0"/>
              </a:rPr>
              <a:t>PROGRAM ÇIKTILARI</a:t>
            </a:r>
          </a:p>
        </p:txBody>
      </p:sp>
      <p:sp>
        <p:nvSpPr>
          <p:cNvPr id="30" name="Metin kutusu 29">
            <a:extLst>
              <a:ext uri="{FF2B5EF4-FFF2-40B4-BE49-F238E27FC236}">
                <a16:creationId xmlns:a16="http://schemas.microsoft.com/office/drawing/2014/main" id="{503F32E0-2550-402C-9C45-46603716BD99}"/>
              </a:ext>
            </a:extLst>
          </p:cNvPr>
          <p:cNvSpPr txBox="1"/>
          <p:nvPr/>
        </p:nvSpPr>
        <p:spPr>
          <a:xfrm>
            <a:off x="0" y="6610117"/>
            <a:ext cx="5784980" cy="246221"/>
          </a:xfrm>
          <a:prstGeom prst="rect">
            <a:avLst/>
          </a:prstGeom>
          <a:noFill/>
        </p:spPr>
        <p:txBody>
          <a:bodyPr wrap="square" rtlCol="0">
            <a:spAutoFit/>
          </a:bodyPr>
          <a:lstStyle/>
          <a:p>
            <a:r>
              <a:rPr lang="tr-TR" sz="1000" dirty="0"/>
              <a:t>Kaynak: Ege Üniversitesi KAP Hazırlık Süreci Sunumu</a:t>
            </a:r>
          </a:p>
        </p:txBody>
      </p:sp>
      <p:sp>
        <p:nvSpPr>
          <p:cNvPr id="31" name="Metin Kutusu 18">
            <a:extLst>
              <a:ext uri="{FF2B5EF4-FFF2-40B4-BE49-F238E27FC236}">
                <a16:creationId xmlns:a16="http://schemas.microsoft.com/office/drawing/2014/main" id="{2EE215C9-8774-4B2D-B088-10354EE97146}"/>
              </a:ext>
            </a:extLst>
          </p:cNvPr>
          <p:cNvSpPr txBox="1"/>
          <p:nvPr/>
        </p:nvSpPr>
        <p:spPr>
          <a:xfrm>
            <a:off x="6259513" y="5402263"/>
            <a:ext cx="4164012" cy="3492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dirty="0">
                <a:cs typeface="Times New Roman" pitchFamily="18" charset="0"/>
              </a:rPr>
              <a:t>GEREKİYORSA DEĞİŞİKLİKLERİN EĞİTİM KOMİSYONUNDA, KALİTE KOMİSYONUNDA VE SENATO’DA GÜNDEME ALINMASI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id="{1865BF00-176B-8B42-AE23-45E41F222388}"/>
              </a:ext>
            </a:extLst>
          </p:cNvPr>
          <p:cNvSpPr/>
          <p:nvPr/>
        </p:nvSpPr>
        <p:spPr>
          <a:xfrm>
            <a:off x="3686175" y="1922463"/>
            <a:ext cx="1371600" cy="100806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P</a:t>
            </a:r>
            <a:r>
              <a:rPr lang="tr-TR" b="1" dirty="0"/>
              <a:t>LANLA</a:t>
            </a:r>
          </a:p>
        </p:txBody>
      </p:sp>
      <p:sp>
        <p:nvSpPr>
          <p:cNvPr id="18" name="Hexagon 17">
            <a:extLst>
              <a:ext uri="{FF2B5EF4-FFF2-40B4-BE49-F238E27FC236}">
                <a16:creationId xmlns:a16="http://schemas.microsoft.com/office/drawing/2014/main" id="{FF1CE36D-9B21-2446-8C20-DD5C9D8BFE1E}"/>
              </a:ext>
            </a:extLst>
          </p:cNvPr>
          <p:cNvSpPr/>
          <p:nvPr/>
        </p:nvSpPr>
        <p:spPr>
          <a:xfrm>
            <a:off x="4964113" y="2808288"/>
            <a:ext cx="1465262" cy="1036637"/>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C85D5D95-72DA-4248-9887-7DF11B017556}"/>
              </a:ext>
            </a:extLst>
          </p:cNvPr>
          <p:cNvSpPr/>
          <p:nvPr/>
        </p:nvSpPr>
        <p:spPr>
          <a:xfrm>
            <a:off x="3500438" y="3609975"/>
            <a:ext cx="1622425" cy="10953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87CDBB9E-9D43-F542-BAE3-9A7A06406664}"/>
              </a:ext>
            </a:extLst>
          </p:cNvPr>
          <p:cNvSpPr/>
          <p:nvPr/>
        </p:nvSpPr>
        <p:spPr>
          <a:xfrm>
            <a:off x="2341563" y="2808288"/>
            <a:ext cx="1371600" cy="100965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solidFill>
                  <a:schemeClr val="bg1"/>
                </a:solidFill>
              </a:rPr>
              <a:t>Ö</a:t>
            </a:r>
            <a:r>
              <a:rPr lang="tr-TR" b="1" dirty="0">
                <a:solidFill>
                  <a:schemeClr val="bg1"/>
                </a:solidFill>
              </a:rPr>
              <a:t>NLEM AL</a:t>
            </a:r>
          </a:p>
        </p:txBody>
      </p:sp>
      <p:sp>
        <p:nvSpPr>
          <p:cNvPr id="9" name="Curved Down Arrow 8">
            <a:extLst>
              <a:ext uri="{FF2B5EF4-FFF2-40B4-BE49-F238E27FC236}">
                <a16:creationId xmlns:a16="http://schemas.microsoft.com/office/drawing/2014/main" id="{06708D98-9A6C-4A45-BDEF-A95E7F2CA9E8}"/>
              </a:ext>
            </a:extLst>
          </p:cNvPr>
          <p:cNvSpPr/>
          <p:nvPr/>
        </p:nvSpPr>
        <p:spPr>
          <a:xfrm rot="2360396">
            <a:off x="4983163" y="2114550"/>
            <a:ext cx="1114425" cy="481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A58F0793-B251-E54C-9866-9B093CA4F46E}"/>
              </a:ext>
            </a:extLst>
          </p:cNvPr>
          <p:cNvSpPr/>
          <p:nvPr/>
        </p:nvSpPr>
        <p:spPr>
          <a:xfrm rot="8456817">
            <a:off x="4919663" y="4103688"/>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B758D8F7-DFB5-364A-896F-F81DEE977071}"/>
              </a:ext>
            </a:extLst>
          </p:cNvPr>
          <p:cNvSpPr/>
          <p:nvPr/>
        </p:nvSpPr>
        <p:spPr>
          <a:xfrm rot="13059305">
            <a:off x="2570163" y="406400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B4A7B866-31CF-8A44-8FA5-6EA22F129F71}"/>
              </a:ext>
            </a:extLst>
          </p:cNvPr>
          <p:cNvSpPr/>
          <p:nvPr/>
        </p:nvSpPr>
        <p:spPr>
          <a:xfrm rot="19387408">
            <a:off x="2728913" y="2060575"/>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10BB13F9-C6BE-FB42-8D6B-1DC36A89F9EB}"/>
              </a:ext>
            </a:extLst>
          </p:cNvPr>
          <p:cNvSpPr txBox="1"/>
          <p:nvPr/>
        </p:nvSpPr>
        <p:spPr>
          <a:xfrm>
            <a:off x="8799513" y="1717675"/>
            <a:ext cx="3182937" cy="41275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İAÜ STRATEJİK PLANI</a:t>
            </a:r>
          </a:p>
        </p:txBody>
      </p:sp>
      <p:sp>
        <p:nvSpPr>
          <p:cNvPr id="31" name="Metin Kutusu 2">
            <a:extLst>
              <a:ext uri="{FF2B5EF4-FFF2-40B4-BE49-F238E27FC236}">
                <a16:creationId xmlns:a16="http://schemas.microsoft.com/office/drawing/2014/main" id="{188725FF-E5DF-5C4A-981F-F7867E3AF5BA}"/>
              </a:ext>
            </a:extLst>
          </p:cNvPr>
          <p:cNvSpPr txBox="1"/>
          <p:nvPr/>
        </p:nvSpPr>
        <p:spPr>
          <a:xfrm>
            <a:off x="8799513" y="2212975"/>
            <a:ext cx="3182937" cy="411163"/>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İAÜ</a:t>
            </a:r>
          </a:p>
          <a:p>
            <a:pPr algn="ctr">
              <a:defRPr/>
            </a:pPr>
            <a:r>
              <a:rPr lang="tr-TR" altLang="tr-TR" sz="1000" dirty="0">
                <a:solidFill>
                  <a:schemeClr val="bg1"/>
                </a:solidFill>
                <a:cs typeface="Times New Roman" pitchFamily="18" charset="0"/>
              </a:rPr>
              <a:t>EĞİTİM ÖĞRETİM POLİTİKA VE STRATEJİLERİ</a:t>
            </a:r>
          </a:p>
        </p:txBody>
      </p:sp>
      <p:sp>
        <p:nvSpPr>
          <p:cNvPr id="32" name="Metin Kutusu 5">
            <a:extLst>
              <a:ext uri="{FF2B5EF4-FFF2-40B4-BE49-F238E27FC236}">
                <a16:creationId xmlns:a16="http://schemas.microsoft.com/office/drawing/2014/main" id="{F4403768-59FB-D44D-8543-ED5F3726296A}"/>
              </a:ext>
            </a:extLst>
          </p:cNvPr>
          <p:cNvSpPr txBox="1"/>
          <p:nvPr/>
        </p:nvSpPr>
        <p:spPr>
          <a:xfrm>
            <a:off x="8786813" y="2687638"/>
            <a:ext cx="3246437" cy="412750"/>
          </a:xfrm>
          <a:prstGeom prst="rect">
            <a:avLst/>
          </a:prstGeom>
          <a:solidFill>
            <a:schemeClr val="bg1">
              <a:lumMod val="85000"/>
            </a:schemeClr>
          </a:solidFill>
          <a:ln w="6350">
            <a:solidFill>
              <a:schemeClr val="bg1">
                <a:lumMod val="50000"/>
              </a:schemeClr>
            </a:solidFill>
          </a:ln>
        </p:spPr>
        <p:txBody>
          <a:bodyPr anchor="ctr"/>
          <a:lstStyle/>
          <a:p>
            <a:pPr algn="ctr">
              <a:spcAft>
                <a:spcPts val="0"/>
              </a:spcAft>
              <a:defRPr/>
            </a:pPr>
            <a:r>
              <a:rPr lang="tr-TR" sz="1050" dirty="0">
                <a:solidFill>
                  <a:schemeClr val="bg1"/>
                </a:solidFill>
                <a:ea typeface="Times New Roman" panose="02020603050405020304" pitchFamily="18" charset="0"/>
              </a:rPr>
              <a:t>PROGRAM KAZANIMLARI</a:t>
            </a:r>
            <a:endParaRPr lang="tr-TR" sz="1200" dirty="0">
              <a:solidFill>
                <a:schemeClr val="bg1"/>
              </a:solidFill>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8A8268DE-50B7-0642-9E9A-0B244F9659FA}"/>
              </a:ext>
            </a:extLst>
          </p:cNvPr>
          <p:cNvSpPr txBox="1"/>
          <p:nvPr/>
        </p:nvSpPr>
        <p:spPr>
          <a:xfrm>
            <a:off x="6665913" y="1951038"/>
            <a:ext cx="1381125" cy="922337"/>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0C6BCC6F-49F8-C245-983D-A0DC3E6FF21E}"/>
              </a:ext>
            </a:extLst>
          </p:cNvPr>
          <p:cNvSpPr/>
          <p:nvPr/>
        </p:nvSpPr>
        <p:spPr>
          <a:xfrm>
            <a:off x="8074025" y="2300288"/>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8FF88A25-F155-2843-8C96-B303DB6DA2C7}"/>
              </a:ext>
            </a:extLst>
          </p:cNvPr>
          <p:cNvSpPr/>
          <p:nvPr/>
        </p:nvSpPr>
        <p:spPr>
          <a:xfrm>
            <a:off x="5122863" y="2247900"/>
            <a:ext cx="1503362" cy="268288"/>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BF2C59B5-623B-0948-B47E-F41C27A3C93D}"/>
              </a:ext>
            </a:extLst>
          </p:cNvPr>
          <p:cNvSpPr txBox="1"/>
          <p:nvPr/>
        </p:nvSpPr>
        <p:spPr>
          <a:xfrm>
            <a:off x="8786813" y="3201988"/>
            <a:ext cx="3233737" cy="41116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b="1">
                <a:solidFill>
                  <a:schemeClr val="bg1"/>
                </a:solidFill>
                <a:cs typeface="Times New Roman" pitchFamily="18" charset="0"/>
              </a:rPr>
              <a:t>EĞİTİM VE ÖĞRETİM PROGRAMLARININ UYGULANMASI</a:t>
            </a:r>
            <a:endParaRPr lang="tr-TR" altLang="tr-TR" sz="1200">
              <a:solidFill>
                <a:schemeClr val="bg1"/>
              </a:solidFill>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9746C008-E77C-3648-8A42-B4651D96EF61}"/>
              </a:ext>
            </a:extLst>
          </p:cNvPr>
          <p:cNvSpPr/>
          <p:nvPr/>
        </p:nvSpPr>
        <p:spPr>
          <a:xfrm>
            <a:off x="6429375" y="3259138"/>
            <a:ext cx="2276475" cy="269875"/>
          </a:xfrm>
          <a:prstGeom prst="leftArrow">
            <a:avLst/>
          </a:prstGeom>
          <a:solidFill>
            <a:schemeClr val="bg2">
              <a:lumMod val="90000"/>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8">
            <a:extLst>
              <a:ext uri="{FF2B5EF4-FFF2-40B4-BE49-F238E27FC236}">
                <a16:creationId xmlns:a16="http://schemas.microsoft.com/office/drawing/2014/main" id="{4BD725AF-0B3D-9347-B58D-AE9955965328}"/>
              </a:ext>
            </a:extLst>
          </p:cNvPr>
          <p:cNvSpPr txBox="1"/>
          <p:nvPr/>
        </p:nvSpPr>
        <p:spPr>
          <a:xfrm>
            <a:off x="6948488" y="3836988"/>
            <a:ext cx="4164012" cy="35560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 VE DERS KAZANIMLARININ İZLENMESİ</a:t>
            </a:r>
          </a:p>
        </p:txBody>
      </p:sp>
      <p:sp>
        <p:nvSpPr>
          <p:cNvPr id="34" name="Metin Kutusu 9">
            <a:extLst>
              <a:ext uri="{FF2B5EF4-FFF2-40B4-BE49-F238E27FC236}">
                <a16:creationId xmlns:a16="http://schemas.microsoft.com/office/drawing/2014/main" id="{9B35056C-F6BE-BB46-9B12-98A4E4C5DDA0}"/>
              </a:ext>
            </a:extLst>
          </p:cNvPr>
          <p:cNvSpPr txBox="1"/>
          <p:nvPr/>
        </p:nvSpPr>
        <p:spPr>
          <a:xfrm>
            <a:off x="6948488" y="4249738"/>
            <a:ext cx="4164012" cy="4127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PROGRAMLARA İLİŞKİN DEĞERLENDİRME RAPORU HAZIRLANMASI</a:t>
            </a:r>
          </a:p>
        </p:txBody>
      </p:sp>
      <p:sp>
        <p:nvSpPr>
          <p:cNvPr id="35" name="Metin Kutusu 18">
            <a:extLst>
              <a:ext uri="{FF2B5EF4-FFF2-40B4-BE49-F238E27FC236}">
                <a16:creationId xmlns:a16="http://schemas.microsoft.com/office/drawing/2014/main" id="{0EED36F1-8F29-9440-A301-D909135F0F83}"/>
              </a:ext>
            </a:extLst>
          </p:cNvPr>
          <p:cNvSpPr txBox="1"/>
          <p:nvPr/>
        </p:nvSpPr>
        <p:spPr>
          <a:xfrm>
            <a:off x="6948488" y="4710113"/>
            <a:ext cx="4164012" cy="3492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EGE ÜNİVERSİTESİ KURUL VE KOMİSYONLARINDA  DEĞERLENDİRME</a:t>
            </a:r>
            <a:endParaRPr lang="tr-TR" altLang="tr-TR" sz="1200">
              <a:solidFill>
                <a:schemeClr val="bg1"/>
              </a:solidFill>
              <a:latin typeface="Times New Roman" pitchFamily="18" charset="0"/>
              <a:cs typeface="Times New Roman" pitchFamily="18" charset="0"/>
            </a:endParaRPr>
          </a:p>
        </p:txBody>
      </p:sp>
      <p:sp>
        <p:nvSpPr>
          <p:cNvPr id="36" name="Left Arrow 35">
            <a:extLst>
              <a:ext uri="{FF2B5EF4-FFF2-40B4-BE49-F238E27FC236}">
                <a16:creationId xmlns:a16="http://schemas.microsoft.com/office/drawing/2014/main" id="{46AAE9EE-8E07-9A4E-A633-5F2D66EC89A6}"/>
              </a:ext>
            </a:extLst>
          </p:cNvPr>
          <p:cNvSpPr/>
          <p:nvPr/>
        </p:nvSpPr>
        <p:spPr>
          <a:xfrm>
            <a:off x="5084763" y="4157663"/>
            <a:ext cx="1771650" cy="234950"/>
          </a:xfrm>
          <a:prstGeom prst="lef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7" name="Metin Kutusu 12">
            <a:extLst>
              <a:ext uri="{FF2B5EF4-FFF2-40B4-BE49-F238E27FC236}">
                <a16:creationId xmlns:a16="http://schemas.microsoft.com/office/drawing/2014/main" id="{4E1885F6-D154-954F-B8D0-884A19E8B916}"/>
              </a:ext>
            </a:extLst>
          </p:cNvPr>
          <p:cNvSpPr txBox="1"/>
          <p:nvPr/>
        </p:nvSpPr>
        <p:spPr>
          <a:xfrm>
            <a:off x="303213" y="2970213"/>
            <a:ext cx="1589087" cy="593725"/>
          </a:xfrm>
          <a:prstGeom prst="rect">
            <a:avLst/>
          </a:prstGeom>
          <a:solidFill>
            <a:schemeClr val="accent2">
              <a:lumMod val="7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400" b="1">
                <a:solidFill>
                  <a:srgbClr val="FFFFFF"/>
                </a:solidFill>
                <a:cs typeface="Times New Roman" pitchFamily="18" charset="0"/>
              </a:rPr>
              <a:t>İYİLEŞTİRME PLANLARI</a:t>
            </a:r>
            <a:endParaRPr lang="tr-TR" altLang="tr-TR" sz="1200">
              <a:latin typeface="Times New Roman" pitchFamily="18" charset="0"/>
              <a:cs typeface="Times New Roman" pitchFamily="18" charset="0"/>
            </a:endParaRPr>
          </a:p>
        </p:txBody>
      </p:sp>
      <p:sp>
        <p:nvSpPr>
          <p:cNvPr id="38" name="Left Arrow 37">
            <a:extLst>
              <a:ext uri="{FF2B5EF4-FFF2-40B4-BE49-F238E27FC236}">
                <a16:creationId xmlns:a16="http://schemas.microsoft.com/office/drawing/2014/main" id="{787902BC-4CCB-9840-BB71-19C4053D2C33}"/>
              </a:ext>
            </a:extLst>
          </p:cNvPr>
          <p:cNvSpPr/>
          <p:nvPr/>
        </p:nvSpPr>
        <p:spPr>
          <a:xfrm rot="10800000">
            <a:off x="1895475" y="3140075"/>
            <a:ext cx="458788" cy="34448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3275" name="TextBox 5">
            <a:extLst>
              <a:ext uri="{FF2B5EF4-FFF2-40B4-BE49-F238E27FC236}">
                <a16:creationId xmlns:a16="http://schemas.microsoft.com/office/drawing/2014/main" id="{690B8469-C55B-0445-980A-A461EA11B472}"/>
              </a:ext>
            </a:extLst>
          </p:cNvPr>
          <p:cNvSpPr txBox="1">
            <a:spLocks noChangeArrowheads="1"/>
          </p:cNvSpPr>
          <p:nvPr/>
        </p:nvSpPr>
        <p:spPr bwMode="auto">
          <a:xfrm>
            <a:off x="303213" y="242888"/>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
        <p:nvSpPr>
          <p:cNvPr id="39" name="Metin kutusu 38">
            <a:extLst>
              <a:ext uri="{FF2B5EF4-FFF2-40B4-BE49-F238E27FC236}">
                <a16:creationId xmlns:a16="http://schemas.microsoft.com/office/drawing/2014/main" id="{12F9DA0A-ACDA-4239-A54C-D8B49A481BBA}"/>
              </a:ext>
            </a:extLst>
          </p:cNvPr>
          <p:cNvSpPr txBox="1"/>
          <p:nvPr/>
        </p:nvSpPr>
        <p:spPr>
          <a:xfrm>
            <a:off x="0" y="6610117"/>
            <a:ext cx="5784980" cy="246221"/>
          </a:xfrm>
          <a:prstGeom prst="rect">
            <a:avLst/>
          </a:prstGeom>
          <a:noFill/>
        </p:spPr>
        <p:txBody>
          <a:bodyPr wrap="square" rtlCol="0">
            <a:spAutoFit/>
          </a:bodyPr>
          <a:lstStyle/>
          <a:p>
            <a:r>
              <a:rPr lang="tr-TR" sz="1000" dirty="0"/>
              <a:t>Kaynak: Ege Üniversitesi KAP Hazırlık Süreci Sunumu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id="{5D5BF76E-C0E2-E04C-B759-8EDE2382208D}"/>
              </a:ext>
            </a:extLst>
          </p:cNvPr>
          <p:cNvSpPr/>
          <p:nvPr/>
        </p:nvSpPr>
        <p:spPr>
          <a:xfrm>
            <a:off x="3565525" y="2909888"/>
            <a:ext cx="1371600" cy="100806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P</a:t>
            </a:r>
            <a:r>
              <a:rPr lang="tr-TR" b="1" dirty="0"/>
              <a:t>LANLA</a:t>
            </a:r>
          </a:p>
        </p:txBody>
      </p:sp>
      <p:sp>
        <p:nvSpPr>
          <p:cNvPr id="18" name="Hexagon 17">
            <a:extLst>
              <a:ext uri="{FF2B5EF4-FFF2-40B4-BE49-F238E27FC236}">
                <a16:creationId xmlns:a16="http://schemas.microsoft.com/office/drawing/2014/main" id="{C092FFEA-652A-5A41-99B5-CE0A1156D189}"/>
              </a:ext>
            </a:extLst>
          </p:cNvPr>
          <p:cNvSpPr/>
          <p:nvPr/>
        </p:nvSpPr>
        <p:spPr>
          <a:xfrm>
            <a:off x="4843463" y="3795713"/>
            <a:ext cx="1465262"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94749C5E-D407-C246-A4C7-6F22CDF336B0}"/>
              </a:ext>
            </a:extLst>
          </p:cNvPr>
          <p:cNvSpPr/>
          <p:nvPr/>
        </p:nvSpPr>
        <p:spPr>
          <a:xfrm>
            <a:off x="3290888" y="4597400"/>
            <a:ext cx="1673225" cy="10953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0C8379C8-CE7B-A845-8058-99C253CCF065}"/>
              </a:ext>
            </a:extLst>
          </p:cNvPr>
          <p:cNvSpPr/>
          <p:nvPr/>
        </p:nvSpPr>
        <p:spPr>
          <a:xfrm>
            <a:off x="2220913" y="3795713"/>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Ö</a:t>
            </a:r>
            <a:r>
              <a:rPr lang="tr-TR" b="1" dirty="0"/>
              <a:t>NLEM AL</a:t>
            </a:r>
          </a:p>
        </p:txBody>
      </p:sp>
      <p:sp>
        <p:nvSpPr>
          <p:cNvPr id="9" name="Curved Down Arrow 8">
            <a:extLst>
              <a:ext uri="{FF2B5EF4-FFF2-40B4-BE49-F238E27FC236}">
                <a16:creationId xmlns:a16="http://schemas.microsoft.com/office/drawing/2014/main" id="{3FD327B5-5472-8E48-AC1F-E1DFD4F88D4E}"/>
              </a:ext>
            </a:extLst>
          </p:cNvPr>
          <p:cNvSpPr/>
          <p:nvPr/>
        </p:nvSpPr>
        <p:spPr>
          <a:xfrm rot="2360396">
            <a:off x="4862513" y="3101975"/>
            <a:ext cx="1114425" cy="481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FCAF879F-6EE4-1B4E-BE31-9E8035004167}"/>
              </a:ext>
            </a:extLst>
          </p:cNvPr>
          <p:cNvSpPr/>
          <p:nvPr/>
        </p:nvSpPr>
        <p:spPr>
          <a:xfrm rot="8456817">
            <a:off x="4799013" y="5091113"/>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60617C38-1FCA-4548-84A3-92B2A5B3F66F}"/>
              </a:ext>
            </a:extLst>
          </p:cNvPr>
          <p:cNvSpPr/>
          <p:nvPr/>
        </p:nvSpPr>
        <p:spPr>
          <a:xfrm rot="13059305">
            <a:off x="2449513" y="5051425"/>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F47AB275-6FDA-7F4D-9442-0CCC4E518941}"/>
              </a:ext>
            </a:extLst>
          </p:cNvPr>
          <p:cNvSpPr/>
          <p:nvPr/>
        </p:nvSpPr>
        <p:spPr>
          <a:xfrm rot="19387408">
            <a:off x="2608263" y="304800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3E9C7C1B-3B7D-074E-A646-B5623AED47FC}"/>
              </a:ext>
            </a:extLst>
          </p:cNvPr>
          <p:cNvSpPr txBox="1"/>
          <p:nvPr/>
        </p:nvSpPr>
        <p:spPr>
          <a:xfrm>
            <a:off x="8678863" y="2705100"/>
            <a:ext cx="3221037" cy="41275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İAÜ STRATEJİK PLANI</a:t>
            </a:r>
          </a:p>
        </p:txBody>
      </p:sp>
      <p:sp>
        <p:nvSpPr>
          <p:cNvPr id="31" name="Metin Kutusu 2">
            <a:extLst>
              <a:ext uri="{FF2B5EF4-FFF2-40B4-BE49-F238E27FC236}">
                <a16:creationId xmlns:a16="http://schemas.microsoft.com/office/drawing/2014/main" id="{D4E287C3-71DD-8C49-B41A-1C45BF3D9B82}"/>
              </a:ext>
            </a:extLst>
          </p:cNvPr>
          <p:cNvSpPr txBox="1"/>
          <p:nvPr/>
        </p:nvSpPr>
        <p:spPr>
          <a:xfrm>
            <a:off x="8678863" y="3200400"/>
            <a:ext cx="3221037" cy="411163"/>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İAÜ</a:t>
            </a:r>
          </a:p>
          <a:p>
            <a:pPr algn="ctr">
              <a:defRPr/>
            </a:pPr>
            <a:r>
              <a:rPr lang="tr-TR" altLang="tr-TR" sz="1000" dirty="0">
                <a:solidFill>
                  <a:schemeClr val="bg1"/>
                </a:solidFill>
                <a:cs typeface="Times New Roman" pitchFamily="18" charset="0"/>
              </a:rPr>
              <a:t>EĞİTİM ÖĞRETİM POLİTİKA VE STRATEJİLERİ</a:t>
            </a:r>
          </a:p>
        </p:txBody>
      </p:sp>
      <p:sp>
        <p:nvSpPr>
          <p:cNvPr id="32" name="Metin Kutusu 5">
            <a:extLst>
              <a:ext uri="{FF2B5EF4-FFF2-40B4-BE49-F238E27FC236}">
                <a16:creationId xmlns:a16="http://schemas.microsoft.com/office/drawing/2014/main" id="{8BA3A604-97F5-F648-834C-55652EEB201F}"/>
              </a:ext>
            </a:extLst>
          </p:cNvPr>
          <p:cNvSpPr txBox="1"/>
          <p:nvPr/>
        </p:nvSpPr>
        <p:spPr>
          <a:xfrm>
            <a:off x="8666163" y="3675063"/>
            <a:ext cx="3246437" cy="412750"/>
          </a:xfrm>
          <a:prstGeom prst="rect">
            <a:avLst/>
          </a:prstGeom>
          <a:solidFill>
            <a:schemeClr val="bg1">
              <a:lumMod val="85000"/>
            </a:schemeClr>
          </a:solidFill>
          <a:ln w="6350">
            <a:solidFill>
              <a:schemeClr val="bg1">
                <a:lumMod val="50000"/>
              </a:schemeClr>
            </a:solidFill>
          </a:ln>
        </p:spPr>
        <p:txBody>
          <a:bodyPr anchor="ctr"/>
          <a:lstStyle/>
          <a:p>
            <a:pPr algn="ctr">
              <a:spcAft>
                <a:spcPts val="0"/>
              </a:spcAft>
              <a:defRPr/>
            </a:pPr>
            <a:r>
              <a:rPr lang="tr-TR" sz="1050" dirty="0">
                <a:solidFill>
                  <a:schemeClr val="bg1"/>
                </a:solidFill>
                <a:ea typeface="Times New Roman" panose="02020603050405020304" pitchFamily="18" charset="0"/>
              </a:rPr>
              <a:t>PROGRAM KAZANIMLARI</a:t>
            </a:r>
            <a:endParaRPr lang="tr-TR" sz="1200" dirty="0">
              <a:solidFill>
                <a:schemeClr val="bg1"/>
              </a:solidFill>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F0797FB6-0FD7-1441-91DE-A3DBB433F7C2}"/>
              </a:ext>
            </a:extLst>
          </p:cNvPr>
          <p:cNvSpPr txBox="1"/>
          <p:nvPr/>
        </p:nvSpPr>
        <p:spPr>
          <a:xfrm>
            <a:off x="6545263" y="2938463"/>
            <a:ext cx="1381125" cy="922337"/>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71376F6E-1BF3-2A40-ADE8-528A54EAADC7}"/>
              </a:ext>
            </a:extLst>
          </p:cNvPr>
          <p:cNvSpPr/>
          <p:nvPr/>
        </p:nvSpPr>
        <p:spPr>
          <a:xfrm>
            <a:off x="7953375" y="3287713"/>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6B94F63C-F950-9242-B3EC-CF7982FAE3CE}"/>
              </a:ext>
            </a:extLst>
          </p:cNvPr>
          <p:cNvSpPr/>
          <p:nvPr/>
        </p:nvSpPr>
        <p:spPr>
          <a:xfrm>
            <a:off x="5002213" y="3235325"/>
            <a:ext cx="1503362" cy="268288"/>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EBC9FEC4-6D89-DF43-B42A-2DAFF2E2D099}"/>
              </a:ext>
            </a:extLst>
          </p:cNvPr>
          <p:cNvSpPr txBox="1"/>
          <p:nvPr/>
        </p:nvSpPr>
        <p:spPr>
          <a:xfrm>
            <a:off x="8666163" y="4189413"/>
            <a:ext cx="3246437" cy="41116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b="1">
                <a:solidFill>
                  <a:schemeClr val="bg1"/>
                </a:solidFill>
                <a:cs typeface="Times New Roman" pitchFamily="18" charset="0"/>
              </a:rPr>
              <a:t>EĞİTİM VE ÖĞRETİM PROGRAMLARININ UYGULANMASI</a:t>
            </a:r>
            <a:endParaRPr lang="tr-TR" altLang="tr-TR" sz="1200">
              <a:solidFill>
                <a:schemeClr val="bg1"/>
              </a:solidFill>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C51E64B5-C049-2D40-B592-9DEB057F9A1D}"/>
              </a:ext>
            </a:extLst>
          </p:cNvPr>
          <p:cNvSpPr/>
          <p:nvPr/>
        </p:nvSpPr>
        <p:spPr>
          <a:xfrm>
            <a:off x="6308725" y="4246563"/>
            <a:ext cx="2276475" cy="269875"/>
          </a:xfrm>
          <a:prstGeom prst="leftArrow">
            <a:avLst/>
          </a:prstGeom>
          <a:solidFill>
            <a:schemeClr val="bg2">
              <a:lumMod val="90000"/>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8">
            <a:extLst>
              <a:ext uri="{FF2B5EF4-FFF2-40B4-BE49-F238E27FC236}">
                <a16:creationId xmlns:a16="http://schemas.microsoft.com/office/drawing/2014/main" id="{CF99B427-CC92-0940-A484-7AA43E48A51D}"/>
              </a:ext>
            </a:extLst>
          </p:cNvPr>
          <p:cNvSpPr txBox="1"/>
          <p:nvPr/>
        </p:nvSpPr>
        <p:spPr>
          <a:xfrm>
            <a:off x="6827838" y="4824413"/>
            <a:ext cx="4164012" cy="35560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 VE DERS KAZANIMLARININ İZLENMESİ</a:t>
            </a:r>
          </a:p>
        </p:txBody>
      </p:sp>
      <p:sp>
        <p:nvSpPr>
          <p:cNvPr id="34" name="Metin Kutusu 9">
            <a:extLst>
              <a:ext uri="{FF2B5EF4-FFF2-40B4-BE49-F238E27FC236}">
                <a16:creationId xmlns:a16="http://schemas.microsoft.com/office/drawing/2014/main" id="{8E95C681-2F05-0142-B6AF-A27B197F1208}"/>
              </a:ext>
            </a:extLst>
          </p:cNvPr>
          <p:cNvSpPr txBox="1"/>
          <p:nvPr/>
        </p:nvSpPr>
        <p:spPr>
          <a:xfrm>
            <a:off x="6827838" y="5237163"/>
            <a:ext cx="4164012" cy="4127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PROGRAMLARA İLİŞKİN DEĞERLENDİRME RAPORU HAZIRLANMASI</a:t>
            </a:r>
          </a:p>
        </p:txBody>
      </p:sp>
      <p:sp>
        <p:nvSpPr>
          <p:cNvPr id="35" name="Metin Kutusu 18">
            <a:extLst>
              <a:ext uri="{FF2B5EF4-FFF2-40B4-BE49-F238E27FC236}">
                <a16:creationId xmlns:a16="http://schemas.microsoft.com/office/drawing/2014/main" id="{85509C9F-135B-3441-AFBD-2E362460A1FF}"/>
              </a:ext>
            </a:extLst>
          </p:cNvPr>
          <p:cNvSpPr txBox="1"/>
          <p:nvPr/>
        </p:nvSpPr>
        <p:spPr>
          <a:xfrm>
            <a:off x="6827838" y="5697538"/>
            <a:ext cx="4164012" cy="3492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KURUL VE KOMİSYONLARDA  DEĞERLENDİRME</a:t>
            </a:r>
            <a:endParaRPr lang="tr-TR" altLang="tr-TR" sz="1200" dirty="0">
              <a:solidFill>
                <a:schemeClr val="bg1"/>
              </a:solidFill>
              <a:latin typeface="Times New Roman" pitchFamily="18" charset="0"/>
              <a:cs typeface="Times New Roman" pitchFamily="18" charset="0"/>
            </a:endParaRPr>
          </a:p>
        </p:txBody>
      </p:sp>
      <p:sp>
        <p:nvSpPr>
          <p:cNvPr id="36" name="Left Arrow 35">
            <a:extLst>
              <a:ext uri="{FF2B5EF4-FFF2-40B4-BE49-F238E27FC236}">
                <a16:creationId xmlns:a16="http://schemas.microsoft.com/office/drawing/2014/main" id="{D96D03BB-7751-B44E-81BF-BE29E19D7A38}"/>
              </a:ext>
            </a:extLst>
          </p:cNvPr>
          <p:cNvSpPr/>
          <p:nvPr/>
        </p:nvSpPr>
        <p:spPr>
          <a:xfrm>
            <a:off x="4964113" y="5145088"/>
            <a:ext cx="1771650" cy="234950"/>
          </a:xfrm>
          <a:prstGeom prst="lef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7" name="Metin Kutusu 12">
            <a:extLst>
              <a:ext uri="{FF2B5EF4-FFF2-40B4-BE49-F238E27FC236}">
                <a16:creationId xmlns:a16="http://schemas.microsoft.com/office/drawing/2014/main" id="{CF4AF0AB-FB7B-4A42-BF0E-00465C506A72}"/>
              </a:ext>
            </a:extLst>
          </p:cNvPr>
          <p:cNvSpPr txBox="1"/>
          <p:nvPr/>
        </p:nvSpPr>
        <p:spPr>
          <a:xfrm>
            <a:off x="182563" y="3957638"/>
            <a:ext cx="1589087" cy="593725"/>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400" b="1">
                <a:solidFill>
                  <a:srgbClr val="FFFFFF"/>
                </a:solidFill>
                <a:cs typeface="Times New Roman" pitchFamily="18" charset="0"/>
              </a:rPr>
              <a:t>İYİLEŞTİRME PLANLARI</a:t>
            </a:r>
            <a:endParaRPr lang="tr-TR" altLang="tr-TR" sz="1200">
              <a:latin typeface="Times New Roman" pitchFamily="18" charset="0"/>
              <a:cs typeface="Times New Roman" pitchFamily="18" charset="0"/>
            </a:endParaRPr>
          </a:p>
        </p:txBody>
      </p:sp>
      <p:sp>
        <p:nvSpPr>
          <p:cNvPr id="38" name="Left Arrow 37">
            <a:extLst>
              <a:ext uri="{FF2B5EF4-FFF2-40B4-BE49-F238E27FC236}">
                <a16:creationId xmlns:a16="http://schemas.microsoft.com/office/drawing/2014/main" id="{24298CEB-A072-E84C-B6B3-DFF8D0332B3D}"/>
              </a:ext>
            </a:extLst>
          </p:cNvPr>
          <p:cNvSpPr/>
          <p:nvPr/>
        </p:nvSpPr>
        <p:spPr>
          <a:xfrm rot="10800000">
            <a:off x="1789242" y="4159250"/>
            <a:ext cx="723900" cy="344488"/>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5323" name="TextBox 3">
            <a:extLst>
              <a:ext uri="{FF2B5EF4-FFF2-40B4-BE49-F238E27FC236}">
                <a16:creationId xmlns:a16="http://schemas.microsoft.com/office/drawing/2014/main" id="{8796700A-09E4-DB4F-97C8-C8815556CA66}"/>
              </a:ext>
            </a:extLst>
          </p:cNvPr>
          <p:cNvSpPr txBox="1">
            <a:spLocks noChangeArrowheads="1"/>
          </p:cNvSpPr>
          <p:nvPr/>
        </p:nvSpPr>
        <p:spPr bwMode="auto">
          <a:xfrm>
            <a:off x="182563" y="2097088"/>
            <a:ext cx="6680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b="1"/>
              <a:t>4 ADIM GERÇEKLEŞTİĞİNDE PUKÖ DÖNGÜSÜ TAMAMLANIR.</a:t>
            </a:r>
          </a:p>
          <a:p>
            <a:pPr>
              <a:lnSpc>
                <a:spcPct val="100000"/>
              </a:lnSpc>
              <a:spcBef>
                <a:spcPct val="0"/>
              </a:spcBef>
              <a:buFontTx/>
              <a:buNone/>
            </a:pPr>
            <a:r>
              <a:rPr lang="tr-TR" altLang="tr-TR" sz="2000" b="1"/>
              <a:t>KALİTE GÜVENCESİ GERÇEKLEŞİR</a:t>
            </a:r>
          </a:p>
        </p:txBody>
      </p:sp>
      <p:sp>
        <p:nvSpPr>
          <p:cNvPr id="55324" name="TextBox 9">
            <a:extLst>
              <a:ext uri="{FF2B5EF4-FFF2-40B4-BE49-F238E27FC236}">
                <a16:creationId xmlns:a16="http://schemas.microsoft.com/office/drawing/2014/main" id="{2C42530D-FF66-3148-A04A-3C088759ECE5}"/>
              </a:ext>
            </a:extLst>
          </p:cNvPr>
          <p:cNvSpPr txBox="1">
            <a:spLocks noChangeArrowheads="1"/>
          </p:cNvSpPr>
          <p:nvPr/>
        </p:nvSpPr>
        <p:spPr bwMode="auto">
          <a:xfrm>
            <a:off x="111125" y="1027113"/>
            <a:ext cx="965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b="1" dirty="0">
                <a:solidFill>
                  <a:srgbClr val="FF0000"/>
                </a:solidFill>
              </a:rPr>
              <a:t>BEKLENEN: </a:t>
            </a:r>
          </a:p>
          <a:p>
            <a:pPr>
              <a:lnSpc>
                <a:spcPct val="100000"/>
              </a:lnSpc>
              <a:spcBef>
                <a:spcPct val="0"/>
              </a:spcBef>
              <a:buFontTx/>
              <a:buNone/>
            </a:pPr>
            <a:r>
              <a:rPr lang="tr-TR" altLang="tr-TR" sz="2000" dirty="0">
                <a:solidFill>
                  <a:srgbClr val="FF0000"/>
                </a:solidFill>
              </a:rPr>
              <a:t>HER BİR ALT ÖLÇÜT İÇİN PUKÖ DÖNGÜSÜNÜN KAPATILMASI  VE SÜRDÜRÜLEBİLİR İYİLEŞTİRME  İÇİN KURUMSAL DÜZEYDE SİSTEM KURULMASIDIR.</a:t>
            </a:r>
          </a:p>
        </p:txBody>
      </p:sp>
      <p:sp>
        <p:nvSpPr>
          <p:cNvPr id="55325" name="TextBox 5">
            <a:extLst>
              <a:ext uri="{FF2B5EF4-FFF2-40B4-BE49-F238E27FC236}">
                <a16:creationId xmlns:a16="http://schemas.microsoft.com/office/drawing/2014/main" id="{6EBA5583-C510-2F4C-90FF-16257BBE6B7F}"/>
              </a:ext>
            </a:extLst>
          </p:cNvPr>
          <p:cNvSpPr txBox="1">
            <a:spLocks noChangeArrowheads="1"/>
          </p:cNvSpPr>
          <p:nvPr/>
        </p:nvSpPr>
        <p:spPr bwMode="auto">
          <a:xfrm>
            <a:off x="74613" y="76200"/>
            <a:ext cx="106330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cxnSp>
        <p:nvCxnSpPr>
          <p:cNvPr id="4" name="Straight Connector 3">
            <a:extLst>
              <a:ext uri="{FF2B5EF4-FFF2-40B4-BE49-F238E27FC236}">
                <a16:creationId xmlns:a16="http://schemas.microsoft.com/office/drawing/2014/main" id="{2F491806-5AB2-464A-A37B-B1A3271FC55F}"/>
              </a:ext>
            </a:extLst>
          </p:cNvPr>
          <p:cNvCxnSpPr/>
          <p:nvPr/>
        </p:nvCxnSpPr>
        <p:spPr>
          <a:xfrm>
            <a:off x="182563" y="1027113"/>
            <a:ext cx="9686925"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196B86-895D-FC47-9CFB-60531D32EDFA}"/>
              </a:ext>
            </a:extLst>
          </p:cNvPr>
          <p:cNvCxnSpPr>
            <a:cxnSpLocks/>
          </p:cNvCxnSpPr>
          <p:nvPr/>
        </p:nvCxnSpPr>
        <p:spPr>
          <a:xfrm>
            <a:off x="182563" y="2805113"/>
            <a:ext cx="63627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5AB1D69-C47C-C442-9B80-5E5D1DAE8CDE}"/>
              </a:ext>
            </a:extLst>
          </p:cNvPr>
          <p:cNvCxnSpPr/>
          <p:nvPr/>
        </p:nvCxnSpPr>
        <p:spPr>
          <a:xfrm>
            <a:off x="182563" y="2043113"/>
            <a:ext cx="9686925"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39" name="Metin kutusu 38">
            <a:extLst>
              <a:ext uri="{FF2B5EF4-FFF2-40B4-BE49-F238E27FC236}">
                <a16:creationId xmlns:a16="http://schemas.microsoft.com/office/drawing/2014/main" id="{A453E2E4-3740-45CA-A586-E1DFD16C31CA}"/>
              </a:ext>
            </a:extLst>
          </p:cNvPr>
          <p:cNvSpPr txBox="1"/>
          <p:nvPr/>
        </p:nvSpPr>
        <p:spPr>
          <a:xfrm>
            <a:off x="0" y="6610117"/>
            <a:ext cx="5784980" cy="246221"/>
          </a:xfrm>
          <a:prstGeom prst="rect">
            <a:avLst/>
          </a:prstGeom>
          <a:noFill/>
        </p:spPr>
        <p:txBody>
          <a:bodyPr wrap="square" rtlCol="0">
            <a:spAutoFit/>
          </a:bodyPr>
          <a:lstStyle/>
          <a:p>
            <a:r>
              <a:rPr lang="tr-TR" sz="1000" dirty="0"/>
              <a:t>Kaynak: Ege Üniversitesi KAP Hazırlık Süreci Sunumu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KONTROL LİSTESİ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Rectangle 5">
            <a:extLst>
              <a:ext uri="{FF2B5EF4-FFF2-40B4-BE49-F238E27FC236}">
                <a16:creationId xmlns:a16="http://schemas.microsoft.com/office/drawing/2014/main" id="{45B0DB4D-0637-443A-9A78-B284A962D193}"/>
              </a:ext>
            </a:extLst>
          </p:cNvPr>
          <p:cNvSpPr/>
          <p:nvPr/>
        </p:nvSpPr>
        <p:spPr>
          <a:xfrm>
            <a:off x="1262827" y="1354518"/>
            <a:ext cx="9607481" cy="492122"/>
          </a:xfrm>
          <a:prstGeom prst="rect">
            <a:avLst/>
          </a:prstGeom>
        </p:spPr>
        <p:txBody>
          <a:bodyPr wrap="square">
            <a:spAutoFit/>
          </a:bodyPr>
          <a:lstStyle/>
          <a:p>
            <a:pPr>
              <a:lnSpc>
                <a:spcPct val="115000"/>
              </a:lnSpc>
              <a:spcBef>
                <a:spcPts val="600"/>
              </a:spcBef>
              <a:spcAft>
                <a:spcPts val="600"/>
              </a:spcAft>
              <a:defRPr/>
            </a:pPr>
            <a:r>
              <a:rPr lang="tr-TR" sz="2400" b="1" dirty="0">
                <a:solidFill>
                  <a:srgbClr val="002060"/>
                </a:solidFill>
                <a:ea typeface="Calibri" panose="020F0502020204030204" pitchFamily="34" charset="0"/>
                <a:cs typeface="Times New Roman" panose="02020603050405020304" pitchFamily="18" charset="0"/>
              </a:rPr>
              <a:t>Akademik Birim Yöneticilerimiz</a:t>
            </a:r>
            <a:endParaRPr lang="tr-TR" sz="2400" dirty="0">
              <a:solidFill>
                <a:srgbClr val="002060"/>
              </a:solidFill>
              <a:ea typeface="Calibri" panose="020F0502020204030204" pitchFamily="34" charset="0"/>
              <a:cs typeface="Times New Roman" panose="02020603050405020304" pitchFamily="18" charset="0"/>
            </a:endParaRPr>
          </a:p>
        </p:txBody>
      </p:sp>
      <p:graphicFrame>
        <p:nvGraphicFramePr>
          <p:cNvPr id="4" name="Tablo 4">
            <a:extLst>
              <a:ext uri="{FF2B5EF4-FFF2-40B4-BE49-F238E27FC236}">
                <a16:creationId xmlns:a16="http://schemas.microsoft.com/office/drawing/2014/main" id="{82D1496C-FF6B-4F0F-90B6-201932710903}"/>
              </a:ext>
            </a:extLst>
          </p:cNvPr>
          <p:cNvGraphicFramePr>
            <a:graphicFrameLocks noGrp="1"/>
          </p:cNvGraphicFramePr>
          <p:nvPr>
            <p:extLst>
              <p:ext uri="{D42A27DB-BD31-4B8C-83A1-F6EECF244321}">
                <p14:modId xmlns:p14="http://schemas.microsoft.com/office/powerpoint/2010/main" val="3273269750"/>
              </p:ext>
            </p:extLst>
          </p:nvPr>
        </p:nvGraphicFramePr>
        <p:xfrm>
          <a:off x="375617" y="1846640"/>
          <a:ext cx="11540412" cy="4307577"/>
        </p:xfrm>
        <a:graphic>
          <a:graphicData uri="http://schemas.openxmlformats.org/drawingml/2006/table">
            <a:tbl>
              <a:tblPr firstRow="1" bandRow="1">
                <a:tableStyleId>{5C22544A-7EE6-4342-B048-85BDC9FD1C3A}</a:tableStyleId>
              </a:tblPr>
              <a:tblGrid>
                <a:gridCol w="962287">
                  <a:extLst>
                    <a:ext uri="{9D8B030D-6E8A-4147-A177-3AD203B41FA5}">
                      <a16:colId xmlns:a16="http://schemas.microsoft.com/office/drawing/2014/main" val="3866393584"/>
                    </a:ext>
                  </a:extLst>
                </a:gridCol>
                <a:gridCol w="10578125">
                  <a:extLst>
                    <a:ext uri="{9D8B030D-6E8A-4147-A177-3AD203B41FA5}">
                      <a16:colId xmlns:a16="http://schemas.microsoft.com/office/drawing/2014/main" val="2564920993"/>
                    </a:ext>
                  </a:extLst>
                </a:gridCol>
              </a:tblGrid>
              <a:tr h="413308">
                <a:tc>
                  <a:txBody>
                    <a:bodyPr/>
                    <a:lstStyle/>
                    <a:p>
                      <a:endParaRPr lang="tr-TR" sz="2000"/>
                    </a:p>
                  </a:txBody>
                  <a:tcPr/>
                </a:tc>
                <a:tc>
                  <a:txBody>
                    <a:bodyPr/>
                    <a:lstStyle/>
                    <a:p>
                      <a:endParaRPr lang="tr-TR" sz="2000" dirty="0"/>
                    </a:p>
                  </a:txBody>
                  <a:tcPr/>
                </a:tc>
                <a:extLst>
                  <a:ext uri="{0D108BD9-81ED-4DB2-BD59-A6C34878D82A}">
                    <a16:rowId xmlns:a16="http://schemas.microsoft.com/office/drawing/2014/main" val="961711887"/>
                  </a:ext>
                </a:extLst>
              </a:tr>
              <a:tr h="413308">
                <a:tc>
                  <a:txBody>
                    <a:bodyPr/>
                    <a:lstStyle/>
                    <a:p>
                      <a:endParaRPr lang="tr-TR" sz="2000"/>
                    </a:p>
                  </a:txBody>
                  <a:tcPr/>
                </a:tc>
                <a:tc>
                  <a:txBody>
                    <a:bodyPr/>
                    <a:lstStyle/>
                    <a:p>
                      <a:r>
                        <a:rPr lang="tr-TR" sz="2000" dirty="0"/>
                        <a:t>Biriminizin web sitesini incelediniz mi? Güncellemeler tamamlandı mı? İngilizce web sitesi güncel mi?</a:t>
                      </a:r>
                    </a:p>
                  </a:txBody>
                  <a:tcPr/>
                </a:tc>
                <a:extLst>
                  <a:ext uri="{0D108BD9-81ED-4DB2-BD59-A6C34878D82A}">
                    <a16:rowId xmlns:a16="http://schemas.microsoft.com/office/drawing/2014/main" val="585125697"/>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Web sitesini sistematik olarak takip edip güncellemeleri yürüten sorumlu belli mi?</a:t>
                      </a:r>
                    </a:p>
                  </a:txBody>
                  <a:tcPr/>
                </a:tc>
                <a:extLst>
                  <a:ext uri="{0D108BD9-81ED-4DB2-BD59-A6C34878D82A}">
                    <a16:rowId xmlns:a16="http://schemas.microsoft.com/office/drawing/2014/main" val="448395800"/>
                  </a:ext>
                </a:extLst>
              </a:tr>
              <a:tr h="713381">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Kurumsal Akreditasyon Programı kılavuzunu, ölçütleri ve derecelendirme anahtarını (</a:t>
                      </a:r>
                      <a:r>
                        <a:rPr lang="tr-TR" sz="2000" kern="1200" dirty="0" err="1">
                          <a:solidFill>
                            <a:schemeClr val="dk1"/>
                          </a:solidFill>
                          <a:latin typeface="+mn-lt"/>
                          <a:ea typeface="+mn-ea"/>
                          <a:cs typeface="+mn-cs"/>
                        </a:rPr>
                        <a:t>rubrik</a:t>
                      </a:r>
                      <a:r>
                        <a:rPr lang="tr-TR" sz="2000" kern="1200" dirty="0">
                          <a:solidFill>
                            <a:schemeClr val="dk1"/>
                          </a:solidFill>
                          <a:latin typeface="+mn-lt"/>
                          <a:ea typeface="+mn-ea"/>
                          <a:cs typeface="+mn-cs"/>
                        </a:rPr>
                        <a:t>) okuyup incelediniz mi?</a:t>
                      </a:r>
                    </a:p>
                  </a:txBody>
                  <a:tcPr/>
                </a:tc>
                <a:extLst>
                  <a:ext uri="{0D108BD9-81ED-4DB2-BD59-A6C34878D82A}">
                    <a16:rowId xmlns:a16="http://schemas.microsoft.com/office/drawing/2014/main" val="4143067888"/>
                  </a:ext>
                </a:extLst>
              </a:tr>
              <a:tr h="413308">
                <a:tc>
                  <a:txBody>
                    <a:bodyPr/>
                    <a:lstStyle/>
                    <a:p>
                      <a:endParaRPr lang="tr-TR" sz="2000"/>
                    </a:p>
                  </a:txBody>
                  <a:tcPr/>
                </a:tc>
                <a:tc>
                  <a:txBody>
                    <a:bodyPr/>
                    <a:lstStyle/>
                    <a:p>
                      <a:r>
                        <a:rPr lang="tr-TR" sz="2000" dirty="0"/>
                        <a:t>Üniversitemizin Kurum İç Değerlendirme Raporunu (KİDR) okudunuz mu?</a:t>
                      </a:r>
                    </a:p>
                  </a:txBody>
                  <a:tcPr/>
                </a:tc>
                <a:extLst>
                  <a:ext uri="{0D108BD9-81ED-4DB2-BD59-A6C34878D82A}">
                    <a16:rowId xmlns:a16="http://schemas.microsoft.com/office/drawing/2014/main" val="28589425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Akademik ve idari personeliniz ile öğrencilerinizi süreç hakkında bilgilendirdiniz mi?</a:t>
                      </a:r>
                    </a:p>
                  </a:txBody>
                  <a:tcPr/>
                </a:tc>
                <a:extLst>
                  <a:ext uri="{0D108BD9-81ED-4DB2-BD59-A6C34878D82A}">
                    <a16:rowId xmlns:a16="http://schemas.microsoft.com/office/drawing/2014/main" val="2624841017"/>
                  </a:ext>
                </a:extLst>
              </a:tr>
              <a:tr h="413308">
                <a:tc>
                  <a:txBody>
                    <a:bodyPr/>
                    <a:lstStyle/>
                    <a:p>
                      <a:endParaRPr lang="tr-TR" sz="2000"/>
                    </a:p>
                  </a:txBody>
                  <a:tcPr/>
                </a:tc>
                <a:tc>
                  <a:txBody>
                    <a:bodyPr/>
                    <a:lstStyle/>
                    <a:p>
                      <a:r>
                        <a:rPr lang="tr-TR" sz="2000" dirty="0"/>
                        <a:t>Biriminizde hazırlık çalışmalarına başladınız mı? Biriminiz kalite komisyonu etkin çalışıyor mu?</a:t>
                      </a:r>
                    </a:p>
                  </a:txBody>
                  <a:tcPr/>
                </a:tc>
                <a:extLst>
                  <a:ext uri="{0D108BD9-81ED-4DB2-BD59-A6C34878D82A}">
                    <a16:rowId xmlns:a16="http://schemas.microsoft.com/office/drawing/2014/main" val="1153741920"/>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Eğitim-öğretim programlarınızın bilgi paketlerini gözden geçirdiniz mi? Eksiklerin tamamlanmasını sağladınız mı?</a:t>
                      </a:r>
                    </a:p>
                  </a:txBody>
                  <a:tcPr/>
                </a:tc>
                <a:extLst>
                  <a:ext uri="{0D108BD9-81ED-4DB2-BD59-A6C34878D82A}">
                    <a16:rowId xmlns:a16="http://schemas.microsoft.com/office/drawing/2014/main" val="6419506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Memnuniyet anketlerini, sonuçlarını ve yapılan iyileştirmeleri incelediniz mi?</a:t>
                      </a:r>
                    </a:p>
                  </a:txBody>
                  <a:tcPr/>
                </a:tc>
                <a:extLst>
                  <a:ext uri="{0D108BD9-81ED-4DB2-BD59-A6C34878D82A}">
                    <a16:rowId xmlns:a16="http://schemas.microsoft.com/office/drawing/2014/main" val="3449670045"/>
                  </a:ext>
                </a:extLst>
              </a:tr>
            </a:tbl>
          </a:graphicData>
        </a:graphic>
      </p:graphicFrame>
    </p:spTree>
    <p:extLst>
      <p:ext uri="{BB962C8B-B14F-4D97-AF65-F5344CB8AC3E}">
        <p14:creationId xmlns:p14="http://schemas.microsoft.com/office/powerpoint/2010/main" val="7588426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SÜRECİ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9" name="İçerik Yer Tutucusu 2">
            <a:extLst>
              <a:ext uri="{FF2B5EF4-FFF2-40B4-BE49-F238E27FC236}">
                <a16:creationId xmlns:a16="http://schemas.microsoft.com/office/drawing/2014/main" id="{047191D7-E168-4522-9F2F-6B155C3C39CE}"/>
              </a:ext>
            </a:extLst>
          </p:cNvPr>
          <p:cNvSpPr>
            <a:spLocks noGrp="1"/>
          </p:cNvSpPr>
          <p:nvPr>
            <p:ph idx="1"/>
          </p:nvPr>
        </p:nvSpPr>
        <p:spPr>
          <a:xfrm>
            <a:off x="838200" y="1571624"/>
            <a:ext cx="11222620" cy="5076825"/>
          </a:xfrm>
        </p:spPr>
        <p:txBody>
          <a:bodyPr>
            <a:normAutofit/>
          </a:bodyPr>
          <a:lstStyle/>
          <a:p>
            <a:pPr marL="0" indent="0">
              <a:buNone/>
            </a:pPr>
            <a:r>
              <a:rPr lang="tr-TR" dirty="0"/>
              <a:t>Değerlendirme Takımı</a:t>
            </a:r>
          </a:p>
          <a:p>
            <a:r>
              <a:rPr lang="tr-TR" dirty="0"/>
              <a:t>KİDR üzerinden ön değerlendirme (+ ek bilgi belge talepleri)</a:t>
            </a:r>
          </a:p>
          <a:p>
            <a:r>
              <a:rPr lang="tr-TR" dirty="0"/>
              <a:t>Üç aşamalı kurum ziyareti ve Çıkış Bildirimin kuruma sözlü olarak sunulması</a:t>
            </a:r>
          </a:p>
          <a:p>
            <a:r>
              <a:rPr lang="tr-TR" dirty="0"/>
              <a:t>Ziyaret sonrasında değerlendirme takımı tarafından Kurumsal Akreditasyon Raporunun hazırlanması</a:t>
            </a:r>
          </a:p>
          <a:p>
            <a:pPr marL="914400" lvl="2" indent="0">
              <a:buNone/>
            </a:pPr>
            <a:r>
              <a:rPr lang="tr-TR" sz="2400" dirty="0"/>
              <a:t>Taslak rapor – 21 gün</a:t>
            </a:r>
          </a:p>
          <a:p>
            <a:pPr marL="914400" lvl="2" indent="0">
              <a:buNone/>
            </a:pPr>
            <a:r>
              <a:rPr lang="tr-TR" sz="2400" dirty="0"/>
              <a:t>Üniversitenin 21 gün cevabı</a:t>
            </a:r>
          </a:p>
          <a:p>
            <a:pPr marL="914400" lvl="2" indent="0">
              <a:buNone/>
            </a:pPr>
            <a:r>
              <a:rPr lang="tr-TR" sz="2400" dirty="0"/>
              <a:t>Tutarlılık kontrolleri</a:t>
            </a:r>
          </a:p>
          <a:p>
            <a:pPr marL="914400" lvl="2" indent="0">
              <a:buNone/>
            </a:pPr>
            <a:r>
              <a:rPr lang="tr-TR" sz="2400" dirty="0"/>
              <a:t>YÖKAK kararı</a:t>
            </a:r>
          </a:p>
          <a:p>
            <a:pPr marL="0" indent="0">
              <a:buNone/>
            </a:pPr>
            <a:endParaRPr lang="tr-TR" dirty="0"/>
          </a:p>
        </p:txBody>
      </p:sp>
    </p:spTree>
    <p:extLst>
      <p:ext uri="{BB962C8B-B14F-4D97-AF65-F5344CB8AC3E}">
        <p14:creationId xmlns:p14="http://schemas.microsoft.com/office/powerpoint/2010/main" val="350136098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KONTROL LİSTESİ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Rectangle 5">
            <a:extLst>
              <a:ext uri="{FF2B5EF4-FFF2-40B4-BE49-F238E27FC236}">
                <a16:creationId xmlns:a16="http://schemas.microsoft.com/office/drawing/2014/main" id="{45B0DB4D-0637-443A-9A78-B284A962D193}"/>
              </a:ext>
            </a:extLst>
          </p:cNvPr>
          <p:cNvSpPr/>
          <p:nvPr/>
        </p:nvSpPr>
        <p:spPr>
          <a:xfrm>
            <a:off x="1262827" y="1540172"/>
            <a:ext cx="9607481" cy="492122"/>
          </a:xfrm>
          <a:prstGeom prst="rect">
            <a:avLst/>
          </a:prstGeom>
        </p:spPr>
        <p:txBody>
          <a:bodyPr wrap="square">
            <a:spAutoFit/>
          </a:bodyPr>
          <a:lstStyle/>
          <a:p>
            <a:pPr>
              <a:lnSpc>
                <a:spcPct val="115000"/>
              </a:lnSpc>
              <a:spcBef>
                <a:spcPts val="600"/>
              </a:spcBef>
              <a:spcAft>
                <a:spcPts val="600"/>
              </a:spcAft>
              <a:defRPr/>
            </a:pPr>
            <a:r>
              <a:rPr lang="tr-TR" sz="2400" b="1" dirty="0">
                <a:solidFill>
                  <a:srgbClr val="002060"/>
                </a:solidFill>
                <a:ea typeface="Calibri" panose="020F0502020204030204" pitchFamily="34" charset="0"/>
                <a:cs typeface="Times New Roman" panose="02020603050405020304" pitchFamily="18" charset="0"/>
              </a:rPr>
              <a:t>Akademik Kadromuz</a:t>
            </a:r>
            <a:endParaRPr lang="tr-TR" sz="2400" dirty="0">
              <a:solidFill>
                <a:srgbClr val="002060"/>
              </a:solidFill>
              <a:ea typeface="Calibri" panose="020F0502020204030204" pitchFamily="34" charset="0"/>
              <a:cs typeface="Times New Roman" panose="02020603050405020304" pitchFamily="18" charset="0"/>
            </a:endParaRPr>
          </a:p>
        </p:txBody>
      </p:sp>
      <p:graphicFrame>
        <p:nvGraphicFramePr>
          <p:cNvPr id="4" name="Tablo 4">
            <a:extLst>
              <a:ext uri="{FF2B5EF4-FFF2-40B4-BE49-F238E27FC236}">
                <a16:creationId xmlns:a16="http://schemas.microsoft.com/office/drawing/2014/main" id="{82D1496C-FF6B-4F0F-90B6-201932710903}"/>
              </a:ext>
            </a:extLst>
          </p:cNvPr>
          <p:cNvGraphicFramePr>
            <a:graphicFrameLocks noGrp="1"/>
          </p:cNvGraphicFramePr>
          <p:nvPr>
            <p:extLst>
              <p:ext uri="{D42A27DB-BD31-4B8C-83A1-F6EECF244321}">
                <p14:modId xmlns:p14="http://schemas.microsoft.com/office/powerpoint/2010/main" val="1874872633"/>
              </p:ext>
            </p:extLst>
          </p:nvPr>
        </p:nvGraphicFramePr>
        <p:xfrm>
          <a:off x="832439" y="2179935"/>
          <a:ext cx="10468255" cy="3894269"/>
        </p:xfrm>
        <a:graphic>
          <a:graphicData uri="http://schemas.openxmlformats.org/drawingml/2006/table">
            <a:tbl>
              <a:tblPr firstRow="1" bandRow="1">
                <a:tableStyleId>{5C22544A-7EE6-4342-B048-85BDC9FD1C3A}</a:tableStyleId>
              </a:tblPr>
              <a:tblGrid>
                <a:gridCol w="872886">
                  <a:extLst>
                    <a:ext uri="{9D8B030D-6E8A-4147-A177-3AD203B41FA5}">
                      <a16:colId xmlns:a16="http://schemas.microsoft.com/office/drawing/2014/main" val="3866393584"/>
                    </a:ext>
                  </a:extLst>
                </a:gridCol>
                <a:gridCol w="9595369">
                  <a:extLst>
                    <a:ext uri="{9D8B030D-6E8A-4147-A177-3AD203B41FA5}">
                      <a16:colId xmlns:a16="http://schemas.microsoft.com/office/drawing/2014/main" val="2564920993"/>
                    </a:ext>
                  </a:extLst>
                </a:gridCol>
              </a:tblGrid>
              <a:tr h="413308">
                <a:tc>
                  <a:txBody>
                    <a:bodyPr/>
                    <a:lstStyle/>
                    <a:p>
                      <a:endParaRPr lang="tr-TR" sz="2000"/>
                    </a:p>
                  </a:txBody>
                  <a:tcPr/>
                </a:tc>
                <a:tc>
                  <a:txBody>
                    <a:bodyPr/>
                    <a:lstStyle/>
                    <a:p>
                      <a:endParaRPr lang="tr-TR" sz="2000" dirty="0"/>
                    </a:p>
                  </a:txBody>
                  <a:tcPr/>
                </a:tc>
                <a:extLst>
                  <a:ext uri="{0D108BD9-81ED-4DB2-BD59-A6C34878D82A}">
                    <a16:rowId xmlns:a16="http://schemas.microsoft.com/office/drawing/2014/main" val="961711887"/>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Kurumsal Akreditasyon Programı (KAP) kılavuzunu, ölçütleri ve derecelendirme anahtarını (</a:t>
                      </a:r>
                      <a:r>
                        <a:rPr lang="tr-TR" sz="2000" kern="1200" dirty="0" err="1">
                          <a:solidFill>
                            <a:schemeClr val="dk1"/>
                          </a:solidFill>
                          <a:latin typeface="+mn-lt"/>
                          <a:ea typeface="+mn-ea"/>
                          <a:cs typeface="+mn-cs"/>
                        </a:rPr>
                        <a:t>rubrik</a:t>
                      </a:r>
                      <a:r>
                        <a:rPr lang="tr-TR" sz="2000" kern="1200" dirty="0">
                          <a:solidFill>
                            <a:schemeClr val="dk1"/>
                          </a:solidFill>
                          <a:latin typeface="+mn-lt"/>
                          <a:ea typeface="+mn-ea"/>
                          <a:cs typeface="+mn-cs"/>
                        </a:rPr>
                        <a:t>) okuyup incelediniz mi?</a:t>
                      </a:r>
                    </a:p>
                  </a:txBody>
                  <a:tcPr/>
                </a:tc>
                <a:extLst>
                  <a:ext uri="{0D108BD9-81ED-4DB2-BD59-A6C34878D82A}">
                    <a16:rowId xmlns:a16="http://schemas.microsoft.com/office/drawing/2014/main" val="585125697"/>
                  </a:ext>
                </a:extLst>
              </a:tr>
              <a:tr h="413308">
                <a:tc>
                  <a:txBody>
                    <a:bodyPr/>
                    <a:lstStyle/>
                    <a:p>
                      <a:endParaRPr lang="tr-TR" sz="2000"/>
                    </a:p>
                  </a:txBody>
                  <a:tcPr/>
                </a:tc>
                <a:tc>
                  <a:txBody>
                    <a:bodyPr/>
                    <a:lstStyle/>
                    <a:p>
                      <a:r>
                        <a:rPr lang="tr-TR" sz="2000" dirty="0"/>
                        <a:t>Üniversitemizin Kurum İç Değerlendirme Raporunu (KİDR) okudunuz mu?</a:t>
                      </a:r>
                    </a:p>
                  </a:txBody>
                  <a:tcPr/>
                </a:tc>
                <a:extLst>
                  <a:ext uri="{0D108BD9-81ED-4DB2-BD59-A6C34878D82A}">
                    <a16:rowId xmlns:a16="http://schemas.microsoft.com/office/drawing/2014/main" val="448395800"/>
                  </a:ext>
                </a:extLst>
              </a:tr>
              <a:tr h="713381">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Öğrencilerinizle KAP sürecini konuştunuz mu, onları bilgilendirdiniz mi?</a:t>
                      </a:r>
                    </a:p>
                  </a:txBody>
                  <a:tcPr/>
                </a:tc>
                <a:extLst>
                  <a:ext uri="{0D108BD9-81ED-4DB2-BD59-A6C34878D82A}">
                    <a16:rowId xmlns:a16="http://schemas.microsoft.com/office/drawing/2014/main" val="4143067888"/>
                  </a:ext>
                </a:extLst>
              </a:tr>
              <a:tr h="413308">
                <a:tc>
                  <a:txBody>
                    <a:bodyPr/>
                    <a:lstStyle/>
                    <a:p>
                      <a:endParaRPr lang="tr-TR" sz="2000"/>
                    </a:p>
                  </a:txBody>
                  <a:tcPr/>
                </a:tc>
                <a:tc>
                  <a:txBody>
                    <a:bodyPr/>
                    <a:lstStyle/>
                    <a:p>
                      <a:r>
                        <a:rPr lang="tr-TR" sz="2000" dirty="0"/>
                        <a:t>Verdiğiniz derslerle ilgili bilgilerin ders bilgi paketinde eksiksiz yer aldığını kontrol ettiniz mi?</a:t>
                      </a:r>
                    </a:p>
                  </a:txBody>
                  <a:tcPr/>
                </a:tc>
                <a:extLst>
                  <a:ext uri="{0D108BD9-81ED-4DB2-BD59-A6C34878D82A}">
                    <a16:rowId xmlns:a16="http://schemas.microsoft.com/office/drawing/2014/main" val="28589425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Danışmanı olduğunuz öğrencilerle sıkı bir iletişim içinde misiniz?</a:t>
                      </a:r>
                    </a:p>
                  </a:txBody>
                  <a:tcPr/>
                </a:tc>
                <a:extLst>
                  <a:ext uri="{0D108BD9-81ED-4DB2-BD59-A6C34878D82A}">
                    <a16:rowId xmlns:a16="http://schemas.microsoft.com/office/drawing/2014/main" val="2624841017"/>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Memnuniyet anketlerini, sonuçlarını ve yapılan iyileştirmeleri incelediniz mi?</a:t>
                      </a:r>
                      <a:endParaRPr lang="tr-TR" sz="2000" dirty="0"/>
                    </a:p>
                  </a:txBody>
                  <a:tcPr/>
                </a:tc>
                <a:extLst>
                  <a:ext uri="{0D108BD9-81ED-4DB2-BD59-A6C34878D82A}">
                    <a16:rowId xmlns:a16="http://schemas.microsoft.com/office/drawing/2014/main" val="1153741920"/>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2000" kern="1200" dirty="0">
                        <a:solidFill>
                          <a:schemeClr val="dk1"/>
                        </a:solidFill>
                        <a:latin typeface="+mn-lt"/>
                        <a:ea typeface="+mn-ea"/>
                        <a:cs typeface="+mn-cs"/>
                      </a:endParaRPr>
                    </a:p>
                  </a:txBody>
                  <a:tcPr/>
                </a:tc>
                <a:extLst>
                  <a:ext uri="{0D108BD9-81ED-4DB2-BD59-A6C34878D82A}">
                    <a16:rowId xmlns:a16="http://schemas.microsoft.com/office/drawing/2014/main" val="641950631"/>
                  </a:ext>
                </a:extLst>
              </a:tr>
            </a:tbl>
          </a:graphicData>
        </a:graphic>
      </p:graphicFrame>
    </p:spTree>
    <p:extLst>
      <p:ext uri="{BB962C8B-B14F-4D97-AF65-F5344CB8AC3E}">
        <p14:creationId xmlns:p14="http://schemas.microsoft.com/office/powerpoint/2010/main" val="1097496169"/>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KONTROL LİSTESİ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Rectangle 5">
            <a:extLst>
              <a:ext uri="{FF2B5EF4-FFF2-40B4-BE49-F238E27FC236}">
                <a16:creationId xmlns:a16="http://schemas.microsoft.com/office/drawing/2014/main" id="{45B0DB4D-0637-443A-9A78-B284A962D193}"/>
              </a:ext>
            </a:extLst>
          </p:cNvPr>
          <p:cNvSpPr/>
          <p:nvPr/>
        </p:nvSpPr>
        <p:spPr>
          <a:xfrm>
            <a:off x="1262827" y="1540172"/>
            <a:ext cx="9607481" cy="492122"/>
          </a:xfrm>
          <a:prstGeom prst="rect">
            <a:avLst/>
          </a:prstGeom>
        </p:spPr>
        <p:txBody>
          <a:bodyPr wrap="square">
            <a:spAutoFit/>
          </a:bodyPr>
          <a:lstStyle/>
          <a:p>
            <a:pPr>
              <a:lnSpc>
                <a:spcPct val="115000"/>
              </a:lnSpc>
              <a:spcBef>
                <a:spcPts val="600"/>
              </a:spcBef>
              <a:spcAft>
                <a:spcPts val="600"/>
              </a:spcAft>
              <a:defRPr/>
            </a:pPr>
            <a:r>
              <a:rPr lang="tr-TR" sz="2400" b="1" dirty="0">
                <a:solidFill>
                  <a:srgbClr val="002060"/>
                </a:solidFill>
                <a:ea typeface="Calibri" panose="020F0502020204030204" pitchFamily="34" charset="0"/>
                <a:cs typeface="Times New Roman" panose="02020603050405020304" pitchFamily="18" charset="0"/>
              </a:rPr>
              <a:t>Öğrencilerimiz</a:t>
            </a:r>
            <a:endParaRPr lang="tr-TR" sz="2400" dirty="0">
              <a:solidFill>
                <a:srgbClr val="002060"/>
              </a:solidFill>
              <a:ea typeface="Calibri" panose="020F0502020204030204" pitchFamily="34" charset="0"/>
              <a:cs typeface="Times New Roman" panose="02020603050405020304" pitchFamily="18" charset="0"/>
            </a:endParaRPr>
          </a:p>
        </p:txBody>
      </p:sp>
      <p:graphicFrame>
        <p:nvGraphicFramePr>
          <p:cNvPr id="4" name="Tablo 4">
            <a:extLst>
              <a:ext uri="{FF2B5EF4-FFF2-40B4-BE49-F238E27FC236}">
                <a16:creationId xmlns:a16="http://schemas.microsoft.com/office/drawing/2014/main" id="{82D1496C-FF6B-4F0F-90B6-201932710903}"/>
              </a:ext>
            </a:extLst>
          </p:cNvPr>
          <p:cNvGraphicFramePr>
            <a:graphicFrameLocks noGrp="1"/>
          </p:cNvGraphicFramePr>
          <p:nvPr>
            <p:extLst>
              <p:ext uri="{D42A27DB-BD31-4B8C-83A1-F6EECF244321}">
                <p14:modId xmlns:p14="http://schemas.microsoft.com/office/powerpoint/2010/main" val="208985221"/>
              </p:ext>
            </p:extLst>
          </p:nvPr>
        </p:nvGraphicFramePr>
        <p:xfrm>
          <a:off x="832439" y="2269597"/>
          <a:ext cx="10468255" cy="3894269"/>
        </p:xfrm>
        <a:graphic>
          <a:graphicData uri="http://schemas.openxmlformats.org/drawingml/2006/table">
            <a:tbl>
              <a:tblPr firstRow="1" bandRow="1">
                <a:tableStyleId>{5C22544A-7EE6-4342-B048-85BDC9FD1C3A}</a:tableStyleId>
              </a:tblPr>
              <a:tblGrid>
                <a:gridCol w="872886">
                  <a:extLst>
                    <a:ext uri="{9D8B030D-6E8A-4147-A177-3AD203B41FA5}">
                      <a16:colId xmlns:a16="http://schemas.microsoft.com/office/drawing/2014/main" val="3866393584"/>
                    </a:ext>
                  </a:extLst>
                </a:gridCol>
                <a:gridCol w="9595369">
                  <a:extLst>
                    <a:ext uri="{9D8B030D-6E8A-4147-A177-3AD203B41FA5}">
                      <a16:colId xmlns:a16="http://schemas.microsoft.com/office/drawing/2014/main" val="2564920993"/>
                    </a:ext>
                  </a:extLst>
                </a:gridCol>
              </a:tblGrid>
              <a:tr h="413308">
                <a:tc>
                  <a:txBody>
                    <a:bodyPr/>
                    <a:lstStyle/>
                    <a:p>
                      <a:endParaRPr lang="tr-TR" sz="2000"/>
                    </a:p>
                  </a:txBody>
                  <a:tcPr/>
                </a:tc>
                <a:tc>
                  <a:txBody>
                    <a:bodyPr/>
                    <a:lstStyle/>
                    <a:p>
                      <a:endParaRPr lang="tr-TR" sz="2000" dirty="0"/>
                    </a:p>
                  </a:txBody>
                  <a:tcPr/>
                </a:tc>
                <a:extLst>
                  <a:ext uri="{0D108BD9-81ED-4DB2-BD59-A6C34878D82A}">
                    <a16:rowId xmlns:a16="http://schemas.microsoft.com/office/drawing/2014/main" val="961711887"/>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Kurumsal Akreditasyon Programı (KAP) süreci hakkında bilgi sahibi misiniz?</a:t>
                      </a:r>
                    </a:p>
                  </a:txBody>
                  <a:tcPr/>
                </a:tc>
                <a:extLst>
                  <a:ext uri="{0D108BD9-81ED-4DB2-BD59-A6C34878D82A}">
                    <a16:rowId xmlns:a16="http://schemas.microsoft.com/office/drawing/2014/main" val="585125697"/>
                  </a:ext>
                </a:extLst>
              </a:tr>
              <a:tr h="413308">
                <a:tc>
                  <a:txBody>
                    <a:bodyPr/>
                    <a:lstStyle/>
                    <a:p>
                      <a:endParaRPr lang="tr-TR" sz="2000"/>
                    </a:p>
                  </a:txBody>
                  <a:tcPr/>
                </a:tc>
                <a:tc>
                  <a:txBody>
                    <a:bodyPr/>
                    <a:lstStyle/>
                    <a:p>
                      <a:r>
                        <a:rPr lang="tr-TR" sz="2000" dirty="0"/>
                        <a:t>Üniversitemizin misyon, vizyon, stratejik hedefleri ve kalite güvence sistemi hakkında bilgi sahibi misiniz?</a:t>
                      </a:r>
                    </a:p>
                  </a:txBody>
                  <a:tcPr/>
                </a:tc>
                <a:extLst>
                  <a:ext uri="{0D108BD9-81ED-4DB2-BD59-A6C34878D82A}">
                    <a16:rowId xmlns:a16="http://schemas.microsoft.com/office/drawing/2014/main" val="448395800"/>
                  </a:ext>
                </a:extLst>
              </a:tr>
              <a:tr h="713381">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Ders bilgi paketlerinde gördüğünüz eksikleri danışmanınıza ve bölüm başkanınıza bildirdiniz mi?</a:t>
                      </a:r>
                    </a:p>
                  </a:txBody>
                  <a:tcPr/>
                </a:tc>
                <a:extLst>
                  <a:ext uri="{0D108BD9-81ED-4DB2-BD59-A6C34878D82A}">
                    <a16:rowId xmlns:a16="http://schemas.microsoft.com/office/drawing/2014/main" val="4143067888"/>
                  </a:ext>
                </a:extLst>
              </a:tr>
              <a:tr h="413308">
                <a:tc>
                  <a:txBody>
                    <a:bodyPr/>
                    <a:lstStyle/>
                    <a:p>
                      <a:endParaRPr lang="tr-TR" sz="2000"/>
                    </a:p>
                  </a:txBody>
                  <a:tcPr/>
                </a:tc>
                <a:tc>
                  <a:txBody>
                    <a:bodyPr/>
                    <a:lstStyle/>
                    <a:p>
                      <a:r>
                        <a:rPr lang="tr-TR" sz="2000" dirty="0"/>
                        <a:t>Danışmanınızla iletişim içinde misiniz?</a:t>
                      </a:r>
                    </a:p>
                  </a:txBody>
                  <a:tcPr/>
                </a:tc>
                <a:extLst>
                  <a:ext uri="{0D108BD9-81ED-4DB2-BD59-A6C34878D82A}">
                    <a16:rowId xmlns:a16="http://schemas.microsoft.com/office/drawing/2014/main" val="28589425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Memnuniyet anketlerini, sonuçlarını ve yapılan iyileştirmeleri incelediniz mi?</a:t>
                      </a:r>
                    </a:p>
                  </a:txBody>
                  <a:tcPr/>
                </a:tc>
                <a:extLst>
                  <a:ext uri="{0D108BD9-81ED-4DB2-BD59-A6C34878D82A}">
                    <a16:rowId xmlns:a16="http://schemas.microsoft.com/office/drawing/2014/main" val="2624841017"/>
                  </a:ext>
                </a:extLst>
              </a:tr>
              <a:tr h="413308">
                <a:tc>
                  <a:txBody>
                    <a:bodyPr/>
                    <a:lstStyle/>
                    <a:p>
                      <a:endParaRPr lang="tr-TR" sz="2000"/>
                    </a:p>
                  </a:txBody>
                  <a:tcPr/>
                </a:tc>
                <a:tc>
                  <a:txBody>
                    <a:bodyPr/>
                    <a:lstStyle/>
                    <a:p>
                      <a:endParaRPr lang="tr-TR" sz="2000" dirty="0"/>
                    </a:p>
                  </a:txBody>
                  <a:tcPr/>
                </a:tc>
                <a:extLst>
                  <a:ext uri="{0D108BD9-81ED-4DB2-BD59-A6C34878D82A}">
                    <a16:rowId xmlns:a16="http://schemas.microsoft.com/office/drawing/2014/main" val="1153741920"/>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2000" kern="1200" dirty="0">
                        <a:solidFill>
                          <a:schemeClr val="dk1"/>
                        </a:solidFill>
                        <a:latin typeface="+mn-lt"/>
                        <a:ea typeface="+mn-ea"/>
                        <a:cs typeface="+mn-cs"/>
                      </a:endParaRPr>
                    </a:p>
                  </a:txBody>
                  <a:tcPr/>
                </a:tc>
                <a:extLst>
                  <a:ext uri="{0D108BD9-81ED-4DB2-BD59-A6C34878D82A}">
                    <a16:rowId xmlns:a16="http://schemas.microsoft.com/office/drawing/2014/main" val="641950631"/>
                  </a:ext>
                </a:extLst>
              </a:tr>
            </a:tbl>
          </a:graphicData>
        </a:graphic>
      </p:graphicFrame>
    </p:spTree>
    <p:extLst>
      <p:ext uri="{BB962C8B-B14F-4D97-AF65-F5344CB8AC3E}">
        <p14:creationId xmlns:p14="http://schemas.microsoft.com/office/powerpoint/2010/main" val="3626225276"/>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KONTROL LİSTESİ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Rectangle 5">
            <a:extLst>
              <a:ext uri="{FF2B5EF4-FFF2-40B4-BE49-F238E27FC236}">
                <a16:creationId xmlns:a16="http://schemas.microsoft.com/office/drawing/2014/main" id="{45B0DB4D-0637-443A-9A78-B284A962D193}"/>
              </a:ext>
            </a:extLst>
          </p:cNvPr>
          <p:cNvSpPr/>
          <p:nvPr/>
        </p:nvSpPr>
        <p:spPr>
          <a:xfrm>
            <a:off x="1262827" y="1540172"/>
            <a:ext cx="9607481" cy="492122"/>
          </a:xfrm>
          <a:prstGeom prst="rect">
            <a:avLst/>
          </a:prstGeom>
        </p:spPr>
        <p:txBody>
          <a:bodyPr wrap="square">
            <a:spAutoFit/>
          </a:bodyPr>
          <a:lstStyle/>
          <a:p>
            <a:pPr>
              <a:lnSpc>
                <a:spcPct val="115000"/>
              </a:lnSpc>
              <a:spcBef>
                <a:spcPts val="600"/>
              </a:spcBef>
              <a:spcAft>
                <a:spcPts val="600"/>
              </a:spcAft>
              <a:defRPr/>
            </a:pPr>
            <a:r>
              <a:rPr lang="tr-TR" sz="2400" b="1" dirty="0">
                <a:solidFill>
                  <a:srgbClr val="002060"/>
                </a:solidFill>
                <a:ea typeface="Calibri" panose="020F0502020204030204" pitchFamily="34" charset="0"/>
                <a:cs typeface="Times New Roman" panose="02020603050405020304" pitchFamily="18" charset="0"/>
              </a:rPr>
              <a:t>İdari Birim Yöneticilerimiz</a:t>
            </a:r>
            <a:endParaRPr lang="tr-TR" sz="2400" dirty="0">
              <a:solidFill>
                <a:srgbClr val="002060"/>
              </a:solidFill>
              <a:ea typeface="Calibri" panose="020F0502020204030204" pitchFamily="34" charset="0"/>
              <a:cs typeface="Times New Roman" panose="02020603050405020304" pitchFamily="18" charset="0"/>
            </a:endParaRPr>
          </a:p>
        </p:txBody>
      </p:sp>
      <p:graphicFrame>
        <p:nvGraphicFramePr>
          <p:cNvPr id="4" name="Tablo 4">
            <a:extLst>
              <a:ext uri="{FF2B5EF4-FFF2-40B4-BE49-F238E27FC236}">
                <a16:creationId xmlns:a16="http://schemas.microsoft.com/office/drawing/2014/main" id="{82D1496C-FF6B-4F0F-90B6-201932710903}"/>
              </a:ext>
            </a:extLst>
          </p:cNvPr>
          <p:cNvGraphicFramePr>
            <a:graphicFrameLocks noGrp="1"/>
          </p:cNvGraphicFramePr>
          <p:nvPr>
            <p:extLst>
              <p:ext uri="{D42A27DB-BD31-4B8C-83A1-F6EECF244321}">
                <p14:modId xmlns:p14="http://schemas.microsoft.com/office/powerpoint/2010/main" val="2613969606"/>
              </p:ext>
            </p:extLst>
          </p:nvPr>
        </p:nvGraphicFramePr>
        <p:xfrm>
          <a:off x="394278" y="2032294"/>
          <a:ext cx="11503090" cy="4307577"/>
        </p:xfrm>
        <a:graphic>
          <a:graphicData uri="http://schemas.openxmlformats.org/drawingml/2006/table">
            <a:tbl>
              <a:tblPr firstRow="1" bandRow="1">
                <a:tableStyleId>{5C22544A-7EE6-4342-B048-85BDC9FD1C3A}</a:tableStyleId>
              </a:tblPr>
              <a:tblGrid>
                <a:gridCol w="959175">
                  <a:extLst>
                    <a:ext uri="{9D8B030D-6E8A-4147-A177-3AD203B41FA5}">
                      <a16:colId xmlns:a16="http://schemas.microsoft.com/office/drawing/2014/main" val="3866393584"/>
                    </a:ext>
                  </a:extLst>
                </a:gridCol>
                <a:gridCol w="10543915">
                  <a:extLst>
                    <a:ext uri="{9D8B030D-6E8A-4147-A177-3AD203B41FA5}">
                      <a16:colId xmlns:a16="http://schemas.microsoft.com/office/drawing/2014/main" val="2564920993"/>
                    </a:ext>
                  </a:extLst>
                </a:gridCol>
              </a:tblGrid>
              <a:tr h="413308">
                <a:tc>
                  <a:txBody>
                    <a:bodyPr/>
                    <a:lstStyle/>
                    <a:p>
                      <a:endParaRPr lang="tr-TR" sz="2000"/>
                    </a:p>
                  </a:txBody>
                  <a:tcPr/>
                </a:tc>
                <a:tc>
                  <a:txBody>
                    <a:bodyPr/>
                    <a:lstStyle/>
                    <a:p>
                      <a:endParaRPr lang="tr-TR" sz="2000" dirty="0"/>
                    </a:p>
                  </a:txBody>
                  <a:tcPr/>
                </a:tc>
                <a:extLst>
                  <a:ext uri="{0D108BD9-81ED-4DB2-BD59-A6C34878D82A}">
                    <a16:rowId xmlns:a16="http://schemas.microsoft.com/office/drawing/2014/main" val="961711887"/>
                  </a:ext>
                </a:extLst>
              </a:tr>
              <a:tr h="413308">
                <a:tc>
                  <a:txBody>
                    <a:bodyPr/>
                    <a:lstStyle/>
                    <a:p>
                      <a:endParaRPr lang="tr-TR" sz="2000"/>
                    </a:p>
                  </a:txBody>
                  <a:tcPr/>
                </a:tc>
                <a:tc>
                  <a:txBody>
                    <a:bodyPr/>
                    <a:lstStyle/>
                    <a:p>
                      <a:r>
                        <a:rPr lang="tr-TR" sz="2000" dirty="0"/>
                        <a:t>Biriminizin web sitesini incelediniz mi? Güncellemeler tamamlandı mı? İngilizce web sitesi güncel mi?</a:t>
                      </a:r>
                    </a:p>
                  </a:txBody>
                  <a:tcPr/>
                </a:tc>
                <a:extLst>
                  <a:ext uri="{0D108BD9-81ED-4DB2-BD59-A6C34878D82A}">
                    <a16:rowId xmlns:a16="http://schemas.microsoft.com/office/drawing/2014/main" val="585125697"/>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Web sitesini sistematik olarak takip edip güncellemeleri yürüten sorumlu belli mi?</a:t>
                      </a:r>
                    </a:p>
                  </a:txBody>
                  <a:tcPr/>
                </a:tc>
                <a:extLst>
                  <a:ext uri="{0D108BD9-81ED-4DB2-BD59-A6C34878D82A}">
                    <a16:rowId xmlns:a16="http://schemas.microsoft.com/office/drawing/2014/main" val="448395800"/>
                  </a:ext>
                </a:extLst>
              </a:tr>
              <a:tr h="713381">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Kurumsal Akreditasyon Programı kılavuzunu, ölçütleri ve derecelendirme anahtarını (</a:t>
                      </a:r>
                      <a:r>
                        <a:rPr lang="tr-TR" sz="2000" kern="1200" dirty="0" err="1">
                          <a:solidFill>
                            <a:schemeClr val="dk1"/>
                          </a:solidFill>
                          <a:latin typeface="+mn-lt"/>
                          <a:ea typeface="+mn-ea"/>
                          <a:cs typeface="+mn-cs"/>
                        </a:rPr>
                        <a:t>rubrik</a:t>
                      </a:r>
                      <a:r>
                        <a:rPr lang="tr-TR" sz="2000" kern="1200" dirty="0">
                          <a:solidFill>
                            <a:schemeClr val="dk1"/>
                          </a:solidFill>
                          <a:latin typeface="+mn-lt"/>
                          <a:ea typeface="+mn-ea"/>
                          <a:cs typeface="+mn-cs"/>
                        </a:rPr>
                        <a:t>) okuyup incelediniz mi?</a:t>
                      </a:r>
                    </a:p>
                  </a:txBody>
                  <a:tcPr/>
                </a:tc>
                <a:extLst>
                  <a:ext uri="{0D108BD9-81ED-4DB2-BD59-A6C34878D82A}">
                    <a16:rowId xmlns:a16="http://schemas.microsoft.com/office/drawing/2014/main" val="4143067888"/>
                  </a:ext>
                </a:extLst>
              </a:tr>
              <a:tr h="413308">
                <a:tc>
                  <a:txBody>
                    <a:bodyPr/>
                    <a:lstStyle/>
                    <a:p>
                      <a:endParaRPr lang="tr-TR" sz="2000"/>
                    </a:p>
                  </a:txBody>
                  <a:tcPr/>
                </a:tc>
                <a:tc>
                  <a:txBody>
                    <a:bodyPr/>
                    <a:lstStyle/>
                    <a:p>
                      <a:r>
                        <a:rPr lang="tr-TR" sz="2000" dirty="0"/>
                        <a:t>Üniversitemizin Kurum İç Değerlendirme Raporunu (KİDR) okudunuz mu?</a:t>
                      </a:r>
                    </a:p>
                  </a:txBody>
                  <a:tcPr/>
                </a:tc>
                <a:extLst>
                  <a:ext uri="{0D108BD9-81ED-4DB2-BD59-A6C34878D82A}">
                    <a16:rowId xmlns:a16="http://schemas.microsoft.com/office/drawing/2014/main" val="28589425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Personelinizi süreç hakkında bilgilendirdiniz mi?</a:t>
                      </a:r>
                    </a:p>
                  </a:txBody>
                  <a:tcPr/>
                </a:tc>
                <a:extLst>
                  <a:ext uri="{0D108BD9-81ED-4DB2-BD59-A6C34878D82A}">
                    <a16:rowId xmlns:a16="http://schemas.microsoft.com/office/drawing/2014/main" val="2624841017"/>
                  </a:ext>
                </a:extLst>
              </a:tr>
              <a:tr h="413308">
                <a:tc>
                  <a:txBody>
                    <a:bodyPr/>
                    <a:lstStyle/>
                    <a:p>
                      <a:endParaRPr lang="tr-TR" sz="2000"/>
                    </a:p>
                  </a:txBody>
                  <a:tcPr/>
                </a:tc>
                <a:tc>
                  <a:txBody>
                    <a:bodyPr/>
                    <a:lstStyle/>
                    <a:p>
                      <a:r>
                        <a:rPr lang="tr-TR" sz="2000" dirty="0"/>
                        <a:t>Biriminizde hazırlık çalışmalarına başladınız mı?</a:t>
                      </a:r>
                    </a:p>
                  </a:txBody>
                  <a:tcPr/>
                </a:tc>
                <a:extLst>
                  <a:ext uri="{0D108BD9-81ED-4DB2-BD59-A6C34878D82A}">
                    <a16:rowId xmlns:a16="http://schemas.microsoft.com/office/drawing/2014/main" val="1153741920"/>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Biriminizle ilgili süreç akış şemaları, personelin görev ve sorumlulukları tanımlı mı?</a:t>
                      </a:r>
                    </a:p>
                  </a:txBody>
                  <a:tcPr/>
                </a:tc>
                <a:extLst>
                  <a:ext uri="{0D108BD9-81ED-4DB2-BD59-A6C34878D82A}">
                    <a16:rowId xmlns:a16="http://schemas.microsoft.com/office/drawing/2014/main" val="6419506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Memnuniyet anketlerini, sonuçlarını ve yapılan iyileştirmeleri incelediniz mi?</a:t>
                      </a:r>
                    </a:p>
                  </a:txBody>
                  <a:tcPr/>
                </a:tc>
                <a:extLst>
                  <a:ext uri="{0D108BD9-81ED-4DB2-BD59-A6C34878D82A}">
                    <a16:rowId xmlns:a16="http://schemas.microsoft.com/office/drawing/2014/main" val="2577242943"/>
                  </a:ext>
                </a:extLst>
              </a:tr>
            </a:tbl>
          </a:graphicData>
        </a:graphic>
      </p:graphicFrame>
    </p:spTree>
    <p:extLst>
      <p:ext uri="{BB962C8B-B14F-4D97-AF65-F5344CB8AC3E}">
        <p14:creationId xmlns:p14="http://schemas.microsoft.com/office/powerpoint/2010/main" val="3135825294"/>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KONTROL LİSTESİ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Rectangle 5">
            <a:extLst>
              <a:ext uri="{FF2B5EF4-FFF2-40B4-BE49-F238E27FC236}">
                <a16:creationId xmlns:a16="http://schemas.microsoft.com/office/drawing/2014/main" id="{45B0DB4D-0637-443A-9A78-B284A962D193}"/>
              </a:ext>
            </a:extLst>
          </p:cNvPr>
          <p:cNvSpPr/>
          <p:nvPr/>
        </p:nvSpPr>
        <p:spPr>
          <a:xfrm>
            <a:off x="1262827" y="1540172"/>
            <a:ext cx="9607481" cy="492122"/>
          </a:xfrm>
          <a:prstGeom prst="rect">
            <a:avLst/>
          </a:prstGeom>
        </p:spPr>
        <p:txBody>
          <a:bodyPr wrap="square">
            <a:spAutoFit/>
          </a:bodyPr>
          <a:lstStyle/>
          <a:p>
            <a:pPr>
              <a:lnSpc>
                <a:spcPct val="115000"/>
              </a:lnSpc>
              <a:spcBef>
                <a:spcPts val="600"/>
              </a:spcBef>
              <a:spcAft>
                <a:spcPts val="600"/>
              </a:spcAft>
              <a:defRPr/>
            </a:pPr>
            <a:r>
              <a:rPr lang="tr-TR" sz="2400" b="1" dirty="0">
                <a:solidFill>
                  <a:srgbClr val="002060"/>
                </a:solidFill>
                <a:ea typeface="Calibri" panose="020F0502020204030204" pitchFamily="34" charset="0"/>
                <a:cs typeface="Times New Roman" panose="02020603050405020304" pitchFamily="18" charset="0"/>
              </a:rPr>
              <a:t>İdari Kadromuz</a:t>
            </a:r>
            <a:endParaRPr lang="tr-TR" sz="2400" dirty="0">
              <a:solidFill>
                <a:srgbClr val="002060"/>
              </a:solidFill>
              <a:ea typeface="Calibri" panose="020F0502020204030204" pitchFamily="34" charset="0"/>
              <a:cs typeface="Times New Roman" panose="02020603050405020304" pitchFamily="18" charset="0"/>
            </a:endParaRPr>
          </a:p>
        </p:txBody>
      </p:sp>
      <p:graphicFrame>
        <p:nvGraphicFramePr>
          <p:cNvPr id="4" name="Tablo 4">
            <a:extLst>
              <a:ext uri="{FF2B5EF4-FFF2-40B4-BE49-F238E27FC236}">
                <a16:creationId xmlns:a16="http://schemas.microsoft.com/office/drawing/2014/main" id="{82D1496C-FF6B-4F0F-90B6-201932710903}"/>
              </a:ext>
            </a:extLst>
          </p:cNvPr>
          <p:cNvGraphicFramePr>
            <a:graphicFrameLocks noGrp="1"/>
          </p:cNvGraphicFramePr>
          <p:nvPr>
            <p:extLst>
              <p:ext uri="{D42A27DB-BD31-4B8C-83A1-F6EECF244321}">
                <p14:modId xmlns:p14="http://schemas.microsoft.com/office/powerpoint/2010/main" val="3719087500"/>
              </p:ext>
            </p:extLst>
          </p:nvPr>
        </p:nvGraphicFramePr>
        <p:xfrm>
          <a:off x="861872" y="2390089"/>
          <a:ext cx="10468255" cy="2927739"/>
        </p:xfrm>
        <a:graphic>
          <a:graphicData uri="http://schemas.openxmlformats.org/drawingml/2006/table">
            <a:tbl>
              <a:tblPr firstRow="1" bandRow="1">
                <a:tableStyleId>{5C22544A-7EE6-4342-B048-85BDC9FD1C3A}</a:tableStyleId>
              </a:tblPr>
              <a:tblGrid>
                <a:gridCol w="872886">
                  <a:extLst>
                    <a:ext uri="{9D8B030D-6E8A-4147-A177-3AD203B41FA5}">
                      <a16:colId xmlns:a16="http://schemas.microsoft.com/office/drawing/2014/main" val="3866393584"/>
                    </a:ext>
                  </a:extLst>
                </a:gridCol>
                <a:gridCol w="9595369">
                  <a:extLst>
                    <a:ext uri="{9D8B030D-6E8A-4147-A177-3AD203B41FA5}">
                      <a16:colId xmlns:a16="http://schemas.microsoft.com/office/drawing/2014/main" val="2564920993"/>
                    </a:ext>
                  </a:extLst>
                </a:gridCol>
              </a:tblGrid>
              <a:tr h="413308">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961711887"/>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Kurumsal Akreditasyon Programı (KAP) kılavuzunu, ölçütleri ve derecelendirme anahtarını (</a:t>
                      </a:r>
                      <a:r>
                        <a:rPr lang="tr-TR" sz="2000" kern="1200" dirty="0" err="1">
                          <a:solidFill>
                            <a:schemeClr val="dk1"/>
                          </a:solidFill>
                          <a:latin typeface="+mn-lt"/>
                          <a:ea typeface="+mn-ea"/>
                          <a:cs typeface="+mn-cs"/>
                        </a:rPr>
                        <a:t>rubrik</a:t>
                      </a:r>
                      <a:r>
                        <a:rPr lang="tr-TR" sz="2000" kern="1200" dirty="0">
                          <a:solidFill>
                            <a:schemeClr val="dk1"/>
                          </a:solidFill>
                          <a:latin typeface="+mn-lt"/>
                          <a:ea typeface="+mn-ea"/>
                          <a:cs typeface="+mn-cs"/>
                        </a:rPr>
                        <a:t>) okuyup incelediniz mi?</a:t>
                      </a:r>
                    </a:p>
                  </a:txBody>
                  <a:tcPr/>
                </a:tc>
                <a:extLst>
                  <a:ext uri="{0D108BD9-81ED-4DB2-BD59-A6C34878D82A}">
                    <a16:rowId xmlns:a16="http://schemas.microsoft.com/office/drawing/2014/main" val="585125697"/>
                  </a:ext>
                </a:extLst>
              </a:tr>
              <a:tr h="413308">
                <a:tc>
                  <a:txBody>
                    <a:bodyPr/>
                    <a:lstStyle/>
                    <a:p>
                      <a:endParaRPr lang="tr-TR" sz="2000"/>
                    </a:p>
                  </a:txBody>
                  <a:tcPr/>
                </a:tc>
                <a:tc>
                  <a:txBody>
                    <a:bodyPr/>
                    <a:lstStyle/>
                    <a:p>
                      <a:r>
                        <a:rPr lang="tr-TR" sz="2000" dirty="0"/>
                        <a:t>Üniversitemizin Kurum İç Değerlendirme Raporunu (KİDR) okudunuz mu?</a:t>
                      </a:r>
                    </a:p>
                  </a:txBody>
                  <a:tcPr/>
                </a:tc>
                <a:extLst>
                  <a:ext uri="{0D108BD9-81ED-4DB2-BD59-A6C34878D82A}">
                    <a16:rowId xmlns:a16="http://schemas.microsoft.com/office/drawing/2014/main" val="448395800"/>
                  </a:ext>
                </a:extLst>
              </a:tr>
              <a:tr h="573467">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latin typeface="+mn-lt"/>
                          <a:ea typeface="+mn-ea"/>
                          <a:cs typeface="+mn-cs"/>
                        </a:rPr>
                        <a:t>Sorumlu olduğunuz süreçler tanımlı mı?</a:t>
                      </a:r>
                    </a:p>
                  </a:txBody>
                  <a:tcPr/>
                </a:tc>
                <a:extLst>
                  <a:ext uri="{0D108BD9-81ED-4DB2-BD59-A6C34878D82A}">
                    <a16:rowId xmlns:a16="http://schemas.microsoft.com/office/drawing/2014/main" val="4143067888"/>
                  </a:ext>
                </a:extLst>
              </a:tr>
              <a:tr h="413308">
                <a:tc>
                  <a:txBody>
                    <a:bodyPr/>
                    <a:lstStyle/>
                    <a:p>
                      <a:endParaRPr lang="tr-TR" sz="2000"/>
                    </a:p>
                  </a:txBody>
                  <a:tcPr/>
                </a:tc>
                <a:tc>
                  <a:txBody>
                    <a:bodyPr/>
                    <a:lstStyle/>
                    <a:p>
                      <a:r>
                        <a:rPr lang="tr-TR" sz="2000" dirty="0"/>
                        <a:t>Görev ve sorumluluklarınız tanımlı mı?</a:t>
                      </a:r>
                    </a:p>
                  </a:txBody>
                  <a:tcPr/>
                </a:tc>
                <a:extLst>
                  <a:ext uri="{0D108BD9-81ED-4DB2-BD59-A6C34878D82A}">
                    <a16:rowId xmlns:a16="http://schemas.microsoft.com/office/drawing/2014/main" val="2858942531"/>
                  </a:ext>
                </a:extLst>
              </a:tr>
              <a:tr h="413308">
                <a:tc>
                  <a:txBody>
                    <a:bodyPr/>
                    <a:lstStyle/>
                    <a:p>
                      <a:endParaRPr lang="tr-TR"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2000" kern="1200" dirty="0">
                        <a:solidFill>
                          <a:schemeClr val="dk1"/>
                        </a:solidFill>
                        <a:latin typeface="+mn-lt"/>
                        <a:ea typeface="+mn-ea"/>
                        <a:cs typeface="+mn-cs"/>
                      </a:endParaRPr>
                    </a:p>
                  </a:txBody>
                  <a:tcPr/>
                </a:tc>
                <a:extLst>
                  <a:ext uri="{0D108BD9-81ED-4DB2-BD59-A6C34878D82A}">
                    <a16:rowId xmlns:a16="http://schemas.microsoft.com/office/drawing/2014/main" val="2624841017"/>
                  </a:ext>
                </a:extLst>
              </a:tr>
            </a:tbl>
          </a:graphicData>
        </a:graphic>
      </p:graphicFrame>
    </p:spTree>
    <p:extLst>
      <p:ext uri="{BB962C8B-B14F-4D97-AF65-F5344CB8AC3E}">
        <p14:creationId xmlns:p14="http://schemas.microsoft.com/office/powerpoint/2010/main" val="1085732513"/>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ÖNEMLİ HUSUSLAR</a:t>
            </a:r>
          </a:p>
        </p:txBody>
      </p:sp>
      <p:sp>
        <p:nvSpPr>
          <p:cNvPr id="2" name="Metin kutusu 1">
            <a:extLst>
              <a:ext uri="{FF2B5EF4-FFF2-40B4-BE49-F238E27FC236}">
                <a16:creationId xmlns:a16="http://schemas.microsoft.com/office/drawing/2014/main" id="{A780AD82-9581-45A8-B9FB-8C8CE2502D94}"/>
              </a:ext>
            </a:extLst>
          </p:cNvPr>
          <p:cNvSpPr txBox="1"/>
          <p:nvPr/>
        </p:nvSpPr>
        <p:spPr>
          <a:xfrm>
            <a:off x="643130" y="1594971"/>
            <a:ext cx="10437541" cy="5170646"/>
          </a:xfrm>
          <a:prstGeom prst="rect">
            <a:avLst/>
          </a:prstGeom>
          <a:noFill/>
        </p:spPr>
        <p:txBody>
          <a:bodyPr wrap="square" rtlCol="0">
            <a:spAutoFit/>
          </a:bodyPr>
          <a:lstStyle/>
          <a:p>
            <a:pPr marL="285750" indent="-285750">
              <a:buFont typeface="Wingdings" panose="05000000000000000000" pitchFamily="2" charset="2"/>
              <a:buChar char="Ø"/>
            </a:pPr>
            <a:r>
              <a:rPr lang="tr-TR" sz="2200" dirty="0"/>
              <a:t>Değerlendirme takımının ve Üniversitemiz mensuplarının KAP süreciyle ilgili tüm bilgi ve belgelere ulaşacakları bir web sitemiz olmalı: </a:t>
            </a:r>
            <a:r>
              <a:rPr lang="tr-TR" sz="2200" b="1" dirty="0"/>
              <a:t>kalite.aydin.edu.tr </a:t>
            </a:r>
          </a:p>
          <a:p>
            <a:r>
              <a:rPr lang="tr-TR" sz="2200" b="1" dirty="0"/>
              <a:t>     </a:t>
            </a:r>
            <a:r>
              <a:rPr lang="tr-TR" sz="2200" dirty="0"/>
              <a:t>Türkçe ve İngilizce</a:t>
            </a:r>
          </a:p>
          <a:p>
            <a:endParaRPr lang="tr-TR" sz="2200" dirty="0"/>
          </a:p>
          <a:p>
            <a:pPr marL="800100" lvl="1" indent="-342900">
              <a:buFont typeface="Courier New" panose="02070309020205020404" pitchFamily="49" charset="0"/>
              <a:buChar char="o"/>
            </a:pPr>
            <a:r>
              <a:rPr lang="tr-TR" sz="2200" dirty="0"/>
              <a:t>Kalite güvence politikalarımız</a:t>
            </a:r>
          </a:p>
          <a:p>
            <a:pPr marL="800100" lvl="1" indent="-342900">
              <a:buFont typeface="Courier New" panose="02070309020205020404" pitchFamily="49" charset="0"/>
              <a:buChar char="o"/>
            </a:pPr>
            <a:r>
              <a:rPr lang="tr-TR" sz="2200" dirty="0"/>
              <a:t>Stratejik Planımız ve faaliyet raporlarımız</a:t>
            </a:r>
          </a:p>
          <a:p>
            <a:pPr marL="800100" lvl="1" indent="-342900">
              <a:buFont typeface="Courier New" panose="02070309020205020404" pitchFamily="49" charset="0"/>
              <a:buChar char="o"/>
            </a:pPr>
            <a:r>
              <a:rPr lang="tr-TR" sz="2200" dirty="0"/>
              <a:t>KİDR ve </a:t>
            </a:r>
            <a:r>
              <a:rPr lang="tr-TR" sz="2200" dirty="0" err="1"/>
              <a:t>KGBR’lerimiz</a:t>
            </a:r>
            <a:endParaRPr lang="tr-TR" sz="2200" dirty="0"/>
          </a:p>
          <a:p>
            <a:pPr marL="800100" lvl="1" indent="-342900">
              <a:buFont typeface="Courier New" panose="02070309020205020404" pitchFamily="49" charset="0"/>
              <a:buChar char="o"/>
            </a:pPr>
            <a:r>
              <a:rPr lang="tr-TR" sz="2200" dirty="0"/>
              <a:t>Kalite El Kitabı</a:t>
            </a:r>
          </a:p>
          <a:p>
            <a:pPr marL="800100" lvl="1" indent="-342900">
              <a:buFont typeface="Courier New" panose="02070309020205020404" pitchFamily="49" charset="0"/>
              <a:buChar char="o"/>
            </a:pPr>
            <a:r>
              <a:rPr lang="tr-TR" sz="2200" dirty="0"/>
              <a:t>KK Toplantı Tutanakları</a:t>
            </a:r>
          </a:p>
          <a:p>
            <a:pPr marL="800100" lvl="1" indent="-342900">
              <a:buFont typeface="Courier New" panose="02070309020205020404" pitchFamily="49" charset="0"/>
              <a:buChar char="o"/>
            </a:pPr>
            <a:r>
              <a:rPr lang="tr-TR" sz="2200" dirty="0"/>
              <a:t>Kalite ile ilgili yönergeler, yönetmelikler</a:t>
            </a:r>
          </a:p>
          <a:p>
            <a:pPr marL="800100" lvl="1" indent="-342900">
              <a:buFont typeface="Courier New" panose="02070309020205020404" pitchFamily="49" charset="0"/>
              <a:buChar char="o"/>
            </a:pPr>
            <a:r>
              <a:rPr lang="tr-TR" sz="2200" dirty="0"/>
              <a:t>YÖKAK KAP dokümanları (kılavuz, </a:t>
            </a:r>
            <a:r>
              <a:rPr lang="tr-TR" sz="2200" dirty="0" err="1"/>
              <a:t>rubrik</a:t>
            </a:r>
            <a:r>
              <a:rPr lang="tr-TR" sz="2200" dirty="0"/>
              <a:t>, ölçütler,..)</a:t>
            </a:r>
          </a:p>
          <a:p>
            <a:pPr marL="800100" lvl="1" indent="-342900">
              <a:buFont typeface="Courier New" panose="02070309020205020404" pitchFamily="49" charset="0"/>
              <a:buChar char="o"/>
            </a:pPr>
            <a:r>
              <a:rPr lang="tr-TR" sz="2200" dirty="0"/>
              <a:t>Bu sunum gibi bilgilendirme metinleri</a:t>
            </a:r>
          </a:p>
          <a:p>
            <a:pPr marL="800100" lvl="1" indent="-342900">
              <a:buFont typeface="Courier New" panose="02070309020205020404" pitchFamily="49" charset="0"/>
              <a:buChar char="o"/>
            </a:pPr>
            <a:r>
              <a:rPr lang="tr-TR" sz="2200" dirty="0"/>
              <a:t>Kontrol listesi</a:t>
            </a:r>
          </a:p>
          <a:p>
            <a:pPr marL="800100" lvl="1" indent="-342900">
              <a:buFont typeface="Courier New" panose="02070309020205020404" pitchFamily="49" charset="0"/>
              <a:buChar char="o"/>
            </a:pPr>
            <a:r>
              <a:rPr lang="tr-TR" sz="2200" dirty="0" err="1"/>
              <a:t>vb</a:t>
            </a:r>
            <a:endParaRPr lang="tr-TR" sz="2200" dirty="0"/>
          </a:p>
          <a:p>
            <a:pPr marL="800100" lvl="1" indent="-342900">
              <a:buFont typeface="Courier New" panose="02070309020205020404" pitchFamily="49" charset="0"/>
              <a:buChar char="o"/>
            </a:pPr>
            <a:endParaRPr lang="tr-TR" sz="2200" dirty="0"/>
          </a:p>
        </p:txBody>
      </p:sp>
    </p:spTree>
    <p:extLst>
      <p:ext uri="{BB962C8B-B14F-4D97-AF65-F5344CB8AC3E}">
        <p14:creationId xmlns:p14="http://schemas.microsoft.com/office/powerpoint/2010/main" val="922420900"/>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ÖNEMLİ HUSUSLAR</a:t>
            </a:r>
          </a:p>
        </p:txBody>
      </p:sp>
      <p:sp>
        <p:nvSpPr>
          <p:cNvPr id="2" name="Metin kutusu 1">
            <a:extLst>
              <a:ext uri="{FF2B5EF4-FFF2-40B4-BE49-F238E27FC236}">
                <a16:creationId xmlns:a16="http://schemas.microsoft.com/office/drawing/2014/main" id="{A780AD82-9581-45A8-B9FB-8C8CE2502D94}"/>
              </a:ext>
            </a:extLst>
          </p:cNvPr>
          <p:cNvSpPr txBox="1"/>
          <p:nvPr/>
        </p:nvSpPr>
        <p:spPr>
          <a:xfrm>
            <a:off x="693049" y="1586051"/>
            <a:ext cx="10437541" cy="4401205"/>
          </a:xfrm>
          <a:prstGeom prst="rect">
            <a:avLst/>
          </a:prstGeom>
          <a:noFill/>
        </p:spPr>
        <p:txBody>
          <a:bodyPr wrap="square" rtlCol="0">
            <a:spAutoFit/>
          </a:bodyPr>
          <a:lstStyle/>
          <a:p>
            <a:pPr marL="285750" indent="-285750">
              <a:buFont typeface="Wingdings" panose="05000000000000000000" pitchFamily="2" charset="2"/>
              <a:buChar char="Ø"/>
            </a:pPr>
            <a:r>
              <a:rPr lang="tr-TR" sz="2000" dirty="0"/>
              <a:t>İletişimi yürütecek ve KAP sürecinden sorumlu bir rektör yardımcısı belirlenmeli. Sadece rektör ve </a:t>
            </a:r>
            <a:r>
              <a:rPr lang="tr-TR" sz="2000" dirty="0" err="1"/>
              <a:t>KAP’tan</a:t>
            </a:r>
            <a:r>
              <a:rPr lang="tr-TR" sz="2000" dirty="0"/>
              <a:t> sorumlu rektör yardımcısı tarafından takım başkanı ile iletişim </a:t>
            </a:r>
            <a:r>
              <a:rPr lang="tr-TR" sz="2000" dirty="0" err="1"/>
              <a:t>kurulabilir.Üniversiteden</a:t>
            </a:r>
            <a:r>
              <a:rPr lang="tr-TR" sz="2000" dirty="0"/>
              <a:t> başka hiç kimse takım başkanını aramamalı.</a:t>
            </a:r>
          </a:p>
          <a:p>
            <a:endParaRPr lang="tr-TR" sz="2000" dirty="0"/>
          </a:p>
          <a:p>
            <a:pPr marL="285750" indent="-285750">
              <a:buFont typeface="Wingdings" panose="05000000000000000000" pitchFamily="2" charset="2"/>
              <a:buChar char="Ø"/>
            </a:pPr>
            <a:r>
              <a:rPr lang="tr-TR" sz="2000" dirty="0"/>
              <a:t>Değerlendirme takımının hiçbir üyesi hiçbir yöneticimiz tarafından aranmamalı, tanıdığımız bir kişi olsa bile.</a:t>
            </a:r>
          </a:p>
          <a:p>
            <a:endParaRPr lang="tr-TR" sz="2000" dirty="0"/>
          </a:p>
          <a:p>
            <a:pPr marL="285750" indent="-285750">
              <a:buFont typeface="Wingdings" panose="05000000000000000000" pitchFamily="2" charset="2"/>
              <a:buChar char="Ø"/>
            </a:pPr>
            <a:r>
              <a:rPr lang="tr-TR" sz="2000" dirty="0"/>
              <a:t>Değerlendirme takımının istediği tüm ek bilgi ve belgeler düzenli bir şekilde ve klasörler içerisinde bir Google </a:t>
            </a:r>
            <a:r>
              <a:rPr lang="tr-TR" sz="2000" dirty="0" err="1"/>
              <a:t>drive’da</a:t>
            </a:r>
            <a:r>
              <a:rPr lang="tr-TR" sz="2000" dirty="0"/>
              <a:t> derlenebilir. Klasörler içinde açıklama metinleri yer alır. </a:t>
            </a:r>
            <a:r>
              <a:rPr lang="tr-TR" sz="2000" dirty="0" err="1"/>
              <a:t>KAPtan</a:t>
            </a:r>
            <a:r>
              <a:rPr lang="tr-TR" sz="2000" dirty="0"/>
              <a:t> sorumlu rektör yardımcısının onayıyla </a:t>
            </a:r>
            <a:r>
              <a:rPr lang="tr-TR" sz="2000" dirty="0" err="1"/>
              <a:t>drive</a:t>
            </a:r>
            <a:r>
              <a:rPr lang="tr-TR" sz="2000" dirty="0"/>
              <a:t> yönetilir.</a:t>
            </a:r>
          </a:p>
          <a:p>
            <a:endParaRPr lang="tr-TR" sz="2000" dirty="0"/>
          </a:p>
          <a:p>
            <a:pPr marL="285750" indent="-285750">
              <a:buFont typeface="Wingdings" panose="05000000000000000000" pitchFamily="2" charset="2"/>
              <a:buChar char="Ø"/>
            </a:pPr>
            <a:r>
              <a:rPr lang="tr-TR" sz="2000" dirty="0"/>
              <a:t>KAP süreci aynı zamanda bir öğrenme ve gelişme sürecidir. Süreç boyunca yapıcı ve iyileşmeye açık bir dil ve üslup kullanılmalı. Değerlendirme takımının dikkat çektiği eksik, gelişmeye açık yönler incelenip tespit doğruysa hemen tamamlanmalı ve takıma raporlanmalı. </a:t>
            </a:r>
          </a:p>
        </p:txBody>
      </p:sp>
    </p:spTree>
    <p:extLst>
      <p:ext uri="{BB962C8B-B14F-4D97-AF65-F5344CB8AC3E}">
        <p14:creationId xmlns:p14="http://schemas.microsoft.com/office/powerpoint/2010/main" val="3295146174"/>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KAYNAKÇA</a:t>
            </a:r>
          </a:p>
        </p:txBody>
      </p:sp>
      <p:sp>
        <p:nvSpPr>
          <p:cNvPr id="2" name="Metin kutusu 1">
            <a:extLst>
              <a:ext uri="{FF2B5EF4-FFF2-40B4-BE49-F238E27FC236}">
                <a16:creationId xmlns:a16="http://schemas.microsoft.com/office/drawing/2014/main" id="{A780AD82-9581-45A8-B9FB-8C8CE2502D94}"/>
              </a:ext>
            </a:extLst>
          </p:cNvPr>
          <p:cNvSpPr txBox="1"/>
          <p:nvPr/>
        </p:nvSpPr>
        <p:spPr>
          <a:xfrm>
            <a:off x="624469" y="1843950"/>
            <a:ext cx="10437541" cy="3170099"/>
          </a:xfrm>
          <a:prstGeom prst="rect">
            <a:avLst/>
          </a:prstGeom>
          <a:noFill/>
        </p:spPr>
        <p:txBody>
          <a:bodyPr wrap="square" rtlCol="0">
            <a:spAutoFit/>
          </a:bodyPr>
          <a:lstStyle/>
          <a:p>
            <a:pPr marL="342900" indent="-342900">
              <a:buFont typeface="Wingdings" panose="05000000000000000000" pitchFamily="2" charset="2"/>
              <a:buChar char="ü"/>
            </a:pPr>
            <a:r>
              <a:rPr lang="tr-TR" sz="2000" dirty="0"/>
              <a:t>YÖKAK web sitesi</a:t>
            </a:r>
          </a:p>
          <a:p>
            <a:pPr marL="800100" lvl="1" indent="-342900">
              <a:buFont typeface="Wingdings" panose="05000000000000000000" pitchFamily="2" charset="2"/>
              <a:buChar char="ü"/>
            </a:pPr>
            <a:r>
              <a:rPr lang="tr-TR" sz="2000" dirty="0"/>
              <a:t>yokak.gov.tr</a:t>
            </a:r>
          </a:p>
          <a:p>
            <a:pPr marL="800100" lvl="1" indent="-342900">
              <a:buFont typeface="Wingdings" panose="05000000000000000000" pitchFamily="2" charset="2"/>
              <a:buChar char="ü"/>
            </a:pPr>
            <a:r>
              <a:rPr lang="tr-TR" sz="2000" dirty="0">
                <a:hlinkClick r:id="rId3"/>
              </a:rPr>
              <a:t>https://yokak.gov.tr/degerlendirme-sureci/kurumsal-akreditasyon-programi-nedir</a:t>
            </a:r>
            <a:endParaRPr lang="tr-TR" sz="2000" dirty="0"/>
          </a:p>
          <a:p>
            <a:pPr marL="800100" lvl="1" indent="-342900">
              <a:buFont typeface="Wingdings" panose="05000000000000000000" pitchFamily="2" charset="2"/>
              <a:buChar char="ü"/>
            </a:pPr>
            <a:r>
              <a:rPr lang="tr-TR" sz="2000" dirty="0">
                <a:hlinkClick r:id="rId4"/>
              </a:rPr>
              <a:t>https://yokak.gov.tr/degerlendirme-sureci/kurumsal-degerlendirme-programi-dokumanlar</a:t>
            </a:r>
            <a:endParaRPr lang="tr-TR" sz="2000" dirty="0"/>
          </a:p>
          <a:p>
            <a:pPr marL="800100" lvl="1" indent="-342900">
              <a:buFont typeface="Wingdings" panose="05000000000000000000" pitchFamily="2" charset="2"/>
              <a:buChar char="ü"/>
            </a:pPr>
            <a:endParaRPr lang="tr-TR" sz="2000" dirty="0"/>
          </a:p>
          <a:p>
            <a:pPr marL="342900" indent="-342900">
              <a:buFont typeface="Wingdings" panose="05000000000000000000" pitchFamily="2" charset="2"/>
              <a:buChar char="ü"/>
            </a:pPr>
            <a:r>
              <a:rPr lang="tr-TR" sz="2000" dirty="0"/>
              <a:t>YÖKAK Bilgi </a:t>
            </a:r>
            <a:r>
              <a:rPr lang="tr-TR" sz="2000" dirty="0" err="1"/>
              <a:t>Portalı</a:t>
            </a:r>
            <a:endParaRPr lang="tr-TR" sz="2000" dirty="0"/>
          </a:p>
          <a:p>
            <a:pPr marL="800100" lvl="1" indent="-342900">
              <a:buFont typeface="Wingdings" panose="05000000000000000000" pitchFamily="2" charset="2"/>
              <a:buChar char="ü"/>
            </a:pPr>
            <a:r>
              <a:rPr lang="tr-TR" sz="2000" dirty="0">
                <a:hlinkClick r:id="rId5"/>
              </a:rPr>
              <a:t>https://portal.yokak.gov.tr/</a:t>
            </a:r>
            <a:endParaRPr lang="tr-TR" sz="2000" dirty="0"/>
          </a:p>
          <a:p>
            <a:endParaRPr lang="tr-TR" sz="2000" i="1" dirty="0"/>
          </a:p>
          <a:p>
            <a:pPr marL="342900" indent="-342900">
              <a:buFont typeface="Wingdings" panose="05000000000000000000" pitchFamily="2" charset="2"/>
              <a:buChar char="ü"/>
            </a:pPr>
            <a:r>
              <a:rPr lang="tr-TR" sz="2000" i="1" dirty="0"/>
              <a:t>Ege Üniversitesi Kurumsal Akreditasyon Süreci (KAP): Hazırlık Süreci Sunumu</a:t>
            </a:r>
            <a:r>
              <a:rPr lang="tr-TR" sz="2000" dirty="0"/>
              <a:t>, </a:t>
            </a:r>
            <a:r>
              <a:rPr lang="tr-TR" altLang="tr-TR" sz="2000" dirty="0"/>
              <a:t>Kurumsal Gelişimi Planlama ve İzleme Koordinatörü, Eylül 2020</a:t>
            </a:r>
            <a:endParaRPr lang="tr-TR" sz="2000" dirty="0"/>
          </a:p>
        </p:txBody>
      </p:sp>
    </p:spTree>
    <p:extLst>
      <p:ext uri="{BB962C8B-B14F-4D97-AF65-F5344CB8AC3E}">
        <p14:creationId xmlns:p14="http://schemas.microsoft.com/office/powerpoint/2010/main" val="350345086"/>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A780AD82-9581-45A8-B9FB-8C8CE2502D94}"/>
              </a:ext>
            </a:extLst>
          </p:cNvPr>
          <p:cNvSpPr txBox="1"/>
          <p:nvPr/>
        </p:nvSpPr>
        <p:spPr>
          <a:xfrm>
            <a:off x="657923" y="3222702"/>
            <a:ext cx="10437541" cy="707886"/>
          </a:xfrm>
          <a:prstGeom prst="rect">
            <a:avLst/>
          </a:prstGeom>
          <a:noFill/>
        </p:spPr>
        <p:txBody>
          <a:bodyPr wrap="square" rtlCol="0">
            <a:spAutoFit/>
          </a:bodyPr>
          <a:lstStyle/>
          <a:p>
            <a:pPr algn="ctr"/>
            <a:r>
              <a:rPr lang="tr-TR" sz="4000" dirty="0">
                <a:solidFill>
                  <a:schemeClr val="accent1">
                    <a:lumMod val="50000"/>
                  </a:schemeClr>
                </a:solidFill>
                <a:latin typeface="Comic Sans MS" panose="030F0702030302020204" pitchFamily="66" charset="0"/>
              </a:rPr>
              <a:t>TEŞEKKÜRLER</a:t>
            </a:r>
          </a:p>
        </p:txBody>
      </p:sp>
    </p:spTree>
    <p:extLst>
      <p:ext uri="{BB962C8B-B14F-4D97-AF65-F5344CB8AC3E}">
        <p14:creationId xmlns:p14="http://schemas.microsoft.com/office/powerpoint/2010/main" val="97272828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3902549364"/>
              </p:ext>
            </p:extLst>
          </p:nvPr>
        </p:nvGraphicFramePr>
        <p:xfrm>
          <a:off x="1840230" y="1566746"/>
          <a:ext cx="8902700" cy="4342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etin kutusu 4">
            <a:extLst>
              <a:ext uri="{FF2B5EF4-FFF2-40B4-BE49-F238E27FC236}">
                <a16:creationId xmlns:a16="http://schemas.microsoft.com/office/drawing/2014/main" id="{D752953B-F365-4B40-9F54-05108C9844CB}"/>
              </a:ext>
            </a:extLst>
          </p:cNvPr>
          <p:cNvSpPr txBox="1"/>
          <p:nvPr/>
        </p:nvSpPr>
        <p:spPr>
          <a:xfrm>
            <a:off x="3555017" y="3907266"/>
            <a:ext cx="923576" cy="369332"/>
          </a:xfrm>
          <a:prstGeom prst="rect">
            <a:avLst/>
          </a:prstGeom>
          <a:noFill/>
        </p:spPr>
        <p:txBody>
          <a:bodyPr wrap="square" rtlCol="0">
            <a:spAutoFit/>
          </a:bodyPr>
          <a:lstStyle/>
          <a:p>
            <a:r>
              <a:rPr lang="tr-TR" dirty="0">
                <a:solidFill>
                  <a:schemeClr val="accent1">
                    <a:lumMod val="75000"/>
                  </a:schemeClr>
                </a:solidFill>
              </a:rPr>
              <a:t>2 Hafta</a:t>
            </a:r>
          </a:p>
        </p:txBody>
      </p:sp>
      <p:sp>
        <p:nvSpPr>
          <p:cNvPr id="10" name="Metin kutusu 9">
            <a:extLst>
              <a:ext uri="{FF2B5EF4-FFF2-40B4-BE49-F238E27FC236}">
                <a16:creationId xmlns:a16="http://schemas.microsoft.com/office/drawing/2014/main" id="{D2173DA8-FB12-4748-A61E-1B15014C2DA6}"/>
              </a:ext>
            </a:extLst>
          </p:cNvPr>
          <p:cNvSpPr txBox="1"/>
          <p:nvPr/>
        </p:nvSpPr>
        <p:spPr>
          <a:xfrm>
            <a:off x="7091265" y="3920474"/>
            <a:ext cx="923576" cy="369332"/>
          </a:xfrm>
          <a:prstGeom prst="rect">
            <a:avLst/>
          </a:prstGeom>
          <a:noFill/>
        </p:spPr>
        <p:txBody>
          <a:bodyPr wrap="square" rtlCol="0">
            <a:spAutoFit/>
          </a:bodyPr>
          <a:lstStyle/>
          <a:p>
            <a:r>
              <a:rPr lang="tr-TR" dirty="0">
                <a:solidFill>
                  <a:schemeClr val="accent1">
                    <a:lumMod val="75000"/>
                  </a:schemeClr>
                </a:solidFill>
              </a:rPr>
              <a:t>2 Hafta</a:t>
            </a:r>
          </a:p>
        </p:txBody>
      </p:sp>
    </p:spTree>
    <p:extLst>
      <p:ext uri="{BB962C8B-B14F-4D97-AF65-F5344CB8AC3E}">
        <p14:creationId xmlns:p14="http://schemas.microsoft.com/office/powerpoint/2010/main" val="181497892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1636064817"/>
              </p:ext>
            </p:extLst>
          </p:nvPr>
        </p:nvGraphicFramePr>
        <p:xfrm>
          <a:off x="2032000" y="2325029"/>
          <a:ext cx="2149707" cy="2207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etin kutusu 1">
            <a:extLst>
              <a:ext uri="{FF2B5EF4-FFF2-40B4-BE49-F238E27FC236}">
                <a16:creationId xmlns:a16="http://schemas.microsoft.com/office/drawing/2014/main" id="{D0BDBDB1-E296-4E59-BFD8-CDC6CDE6DF5E}"/>
              </a:ext>
            </a:extLst>
          </p:cNvPr>
          <p:cNvSpPr txBox="1"/>
          <p:nvPr/>
        </p:nvSpPr>
        <p:spPr>
          <a:xfrm>
            <a:off x="5382321" y="2375210"/>
            <a:ext cx="6378497" cy="1938992"/>
          </a:xfrm>
          <a:prstGeom prst="rect">
            <a:avLst/>
          </a:prstGeom>
          <a:noFill/>
        </p:spPr>
        <p:txBody>
          <a:bodyPr wrap="square" rtlCol="0">
            <a:spAutoFit/>
          </a:bodyPr>
          <a:lstStyle/>
          <a:p>
            <a:r>
              <a:rPr lang="tr-TR" sz="4000" dirty="0"/>
              <a:t>REKTÖR</a:t>
            </a:r>
          </a:p>
          <a:p>
            <a:r>
              <a:rPr lang="tr-TR" sz="4000" dirty="0"/>
              <a:t>ÜST YÖNETİM</a:t>
            </a:r>
          </a:p>
          <a:p>
            <a:r>
              <a:rPr lang="tr-TR" sz="4000" dirty="0"/>
              <a:t>KALİTE KOMİSYONU ÜYELERİ</a:t>
            </a:r>
          </a:p>
        </p:txBody>
      </p:sp>
      <p:sp>
        <p:nvSpPr>
          <p:cNvPr id="3" name="Ok: Sağ 2">
            <a:extLst>
              <a:ext uri="{FF2B5EF4-FFF2-40B4-BE49-F238E27FC236}">
                <a16:creationId xmlns:a16="http://schemas.microsoft.com/office/drawing/2014/main" id="{D84A1119-69B3-4FEC-BFC3-AE1F4CEC19B6}"/>
              </a:ext>
            </a:extLst>
          </p:cNvPr>
          <p:cNvSpPr/>
          <p:nvPr/>
        </p:nvSpPr>
        <p:spPr>
          <a:xfrm>
            <a:off x="4337823" y="3222702"/>
            <a:ext cx="613317" cy="362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1156224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3814993696"/>
              </p:ext>
            </p:extLst>
          </p:nvPr>
        </p:nvGraphicFramePr>
        <p:xfrm>
          <a:off x="1231590" y="1794155"/>
          <a:ext cx="2919141" cy="2207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etin kutusu 1">
            <a:extLst>
              <a:ext uri="{FF2B5EF4-FFF2-40B4-BE49-F238E27FC236}">
                <a16:creationId xmlns:a16="http://schemas.microsoft.com/office/drawing/2014/main" id="{D0BDBDB1-E296-4E59-BFD8-CDC6CDE6DF5E}"/>
              </a:ext>
            </a:extLst>
          </p:cNvPr>
          <p:cNvSpPr txBox="1"/>
          <p:nvPr/>
        </p:nvSpPr>
        <p:spPr>
          <a:xfrm>
            <a:off x="5382321" y="1338283"/>
            <a:ext cx="6809679" cy="5047536"/>
          </a:xfrm>
          <a:prstGeom prst="rect">
            <a:avLst/>
          </a:prstGeom>
          <a:noFill/>
        </p:spPr>
        <p:txBody>
          <a:bodyPr wrap="square" rtlCol="0">
            <a:spAutoFit/>
          </a:bodyPr>
          <a:lstStyle/>
          <a:p>
            <a:pPr lvl="0" algn="l" defTabSz="889000">
              <a:lnSpc>
                <a:spcPct val="90000"/>
              </a:lnSpc>
              <a:spcBef>
                <a:spcPct val="0"/>
              </a:spcBef>
              <a:spcAft>
                <a:spcPct val="15000"/>
              </a:spcAft>
              <a:tabLst/>
            </a:pPr>
            <a:r>
              <a:rPr lang="tr-TR" sz="2800" kern="1200" dirty="0"/>
              <a:t>REKTÖR</a:t>
            </a:r>
          </a:p>
          <a:p>
            <a:pPr lvl="0" algn="l" defTabSz="889000">
              <a:lnSpc>
                <a:spcPct val="90000"/>
              </a:lnSpc>
              <a:spcBef>
                <a:spcPct val="0"/>
              </a:spcBef>
              <a:spcAft>
                <a:spcPct val="15000"/>
              </a:spcAft>
              <a:tabLst/>
            </a:pPr>
            <a:r>
              <a:rPr lang="tr-TR" sz="2800" kern="1200" dirty="0"/>
              <a:t>REKTÖR YARDIMCILARI</a:t>
            </a:r>
          </a:p>
          <a:p>
            <a:pPr lvl="0" algn="l" defTabSz="889000">
              <a:lnSpc>
                <a:spcPct val="90000"/>
              </a:lnSpc>
              <a:spcBef>
                <a:spcPct val="0"/>
              </a:spcBef>
              <a:spcAft>
                <a:spcPct val="15000"/>
              </a:spcAft>
              <a:tabLst/>
            </a:pPr>
            <a:r>
              <a:rPr lang="tr-TR" sz="2800" dirty="0"/>
              <a:t>MÜTEVELLİ HEYET BAŞKANI</a:t>
            </a:r>
            <a:endParaRPr lang="tr-TR" sz="2800" kern="1200" dirty="0"/>
          </a:p>
          <a:p>
            <a:pPr defTabSz="889000">
              <a:lnSpc>
                <a:spcPct val="90000"/>
              </a:lnSpc>
              <a:spcBef>
                <a:spcPct val="0"/>
              </a:spcBef>
              <a:spcAft>
                <a:spcPct val="15000"/>
              </a:spcAft>
            </a:pPr>
            <a:r>
              <a:rPr lang="tr-TR" sz="2800" kern="1200" dirty="0">
                <a:latin typeface="Calibri" panose="020F0502020204030204"/>
                <a:ea typeface="+mn-ea"/>
                <a:cs typeface="+mn-cs"/>
              </a:rPr>
              <a:t>SENATO VE YÖNETİM KURULU ÜYELERİ</a:t>
            </a:r>
          </a:p>
          <a:p>
            <a:pPr lvl="0" algn="l" defTabSz="889000">
              <a:lnSpc>
                <a:spcPct val="90000"/>
              </a:lnSpc>
              <a:spcBef>
                <a:spcPct val="0"/>
              </a:spcBef>
              <a:spcAft>
                <a:spcPct val="15000"/>
              </a:spcAft>
              <a:tabLst/>
            </a:pPr>
            <a:r>
              <a:rPr lang="tr-TR" sz="2800" kern="1200" dirty="0"/>
              <a:t>KALİTE KOMİSYONU ÜYELERİ</a:t>
            </a:r>
          </a:p>
          <a:p>
            <a:pPr marL="0" lvl="0" indent="0" algn="l" defTabSz="889000">
              <a:lnSpc>
                <a:spcPct val="90000"/>
              </a:lnSpc>
              <a:spcBef>
                <a:spcPct val="0"/>
              </a:spcBef>
              <a:spcAft>
                <a:spcPct val="15000"/>
              </a:spcAft>
              <a:tabLst/>
            </a:pPr>
            <a:r>
              <a:rPr lang="tr-TR" sz="2800" kern="1200" dirty="0">
                <a:latin typeface="Calibri" panose="020F0502020204030204"/>
                <a:ea typeface="+mn-ea"/>
                <a:cs typeface="+mn-cs"/>
              </a:rPr>
              <a:t>DEKAN VE DEKAN YARDIMCILARI</a:t>
            </a:r>
          </a:p>
          <a:p>
            <a:pPr marL="0" lvl="0" indent="0" algn="l" defTabSz="889000">
              <a:lnSpc>
                <a:spcPct val="90000"/>
              </a:lnSpc>
              <a:spcBef>
                <a:spcPct val="0"/>
              </a:spcBef>
              <a:spcAft>
                <a:spcPct val="15000"/>
              </a:spcAft>
              <a:tabLst/>
            </a:pPr>
            <a:r>
              <a:rPr lang="tr-TR" sz="2800" kern="1200" dirty="0">
                <a:latin typeface="Calibri" panose="020F0502020204030204"/>
                <a:ea typeface="+mn-ea"/>
                <a:cs typeface="+mn-cs"/>
              </a:rPr>
              <a:t>YÜKSEKOKUL/ENSTİTÜ/MYO YÖNETİCİLERİ</a:t>
            </a:r>
          </a:p>
          <a:p>
            <a:pPr marL="0" lvl="0" indent="0" algn="l" defTabSz="889000">
              <a:lnSpc>
                <a:spcPct val="90000"/>
              </a:lnSpc>
              <a:spcBef>
                <a:spcPct val="0"/>
              </a:spcBef>
              <a:spcAft>
                <a:spcPct val="15000"/>
              </a:spcAft>
              <a:tabLst/>
            </a:pPr>
            <a:r>
              <a:rPr lang="tr-TR" sz="2800" kern="1200" dirty="0">
                <a:latin typeface="Calibri" panose="020F0502020204030204"/>
                <a:ea typeface="+mn-ea"/>
                <a:cs typeface="+mn-cs"/>
              </a:rPr>
              <a:t>İDARİ BİRİM YÖNETİCİLERİ</a:t>
            </a:r>
          </a:p>
          <a:p>
            <a:pPr lvl="0" algn="l" defTabSz="889000">
              <a:lnSpc>
                <a:spcPct val="90000"/>
              </a:lnSpc>
              <a:spcBef>
                <a:spcPct val="0"/>
              </a:spcBef>
              <a:spcAft>
                <a:spcPct val="15000"/>
              </a:spcAft>
              <a:tabLst/>
            </a:pPr>
            <a:r>
              <a:rPr lang="tr-TR" sz="2800" kern="1200" dirty="0"/>
              <a:t>UYGAR/TEKNOPARK/TTO VB. YÖNETİCİLERİ</a:t>
            </a:r>
          </a:p>
          <a:p>
            <a:pPr lvl="0" algn="l" defTabSz="889000">
              <a:lnSpc>
                <a:spcPct val="90000"/>
              </a:lnSpc>
              <a:spcBef>
                <a:spcPct val="0"/>
              </a:spcBef>
              <a:spcAft>
                <a:spcPct val="15000"/>
              </a:spcAft>
              <a:tabLst/>
            </a:pPr>
            <a:r>
              <a:rPr lang="tr-TR" sz="2800" dirty="0">
                <a:latin typeface="Calibri" panose="020F0502020204030204"/>
                <a:ea typeface="+mn-ea"/>
                <a:cs typeface="+mn-cs"/>
              </a:rPr>
              <a:t>K</a:t>
            </a:r>
            <a:r>
              <a:rPr lang="tr-TR" sz="2800" dirty="0">
                <a:latin typeface="Calibri" panose="020F0502020204030204"/>
              </a:rPr>
              <a:t>OORDİNATÖRLER</a:t>
            </a:r>
            <a:endParaRPr lang="tr-TR" sz="2800" kern="1200" dirty="0">
              <a:latin typeface="Calibri" panose="020F0502020204030204"/>
              <a:ea typeface="+mn-ea"/>
              <a:cs typeface="+mn-cs"/>
            </a:endParaRPr>
          </a:p>
          <a:p>
            <a:pPr lvl="0"/>
            <a:r>
              <a:rPr lang="tr-TR" sz="2800" kern="1200" dirty="0">
                <a:latin typeface="Calibri" panose="020F0502020204030204"/>
                <a:ea typeface="+mn-ea"/>
                <a:cs typeface="+mn-cs"/>
              </a:rPr>
              <a:t>PAYDAŞLAR</a:t>
            </a:r>
            <a:endParaRPr lang="tr-TR" sz="2800" dirty="0"/>
          </a:p>
        </p:txBody>
      </p:sp>
      <p:sp>
        <p:nvSpPr>
          <p:cNvPr id="3" name="Ok: Sağ 2">
            <a:extLst>
              <a:ext uri="{FF2B5EF4-FFF2-40B4-BE49-F238E27FC236}">
                <a16:creationId xmlns:a16="http://schemas.microsoft.com/office/drawing/2014/main" id="{D84A1119-69B3-4FEC-BFC3-AE1F4CEC19B6}"/>
              </a:ext>
            </a:extLst>
          </p:cNvPr>
          <p:cNvSpPr/>
          <p:nvPr/>
        </p:nvSpPr>
        <p:spPr>
          <a:xfrm>
            <a:off x="4337823" y="2693020"/>
            <a:ext cx="613317" cy="362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7436861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2791011182"/>
              </p:ext>
            </p:extLst>
          </p:nvPr>
        </p:nvGraphicFramePr>
        <p:xfrm>
          <a:off x="1146841" y="1711712"/>
          <a:ext cx="3088640" cy="2207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Metin kutusu 1">
            <a:extLst>
              <a:ext uri="{FF2B5EF4-FFF2-40B4-BE49-F238E27FC236}">
                <a16:creationId xmlns:a16="http://schemas.microsoft.com/office/drawing/2014/main" id="{D0BDBDB1-E296-4E59-BFD8-CDC6CDE6DF5E}"/>
              </a:ext>
            </a:extLst>
          </p:cNvPr>
          <p:cNvSpPr txBox="1"/>
          <p:nvPr/>
        </p:nvSpPr>
        <p:spPr>
          <a:xfrm>
            <a:off x="5382321" y="1904731"/>
            <a:ext cx="6378497" cy="1938992"/>
          </a:xfrm>
          <a:prstGeom prst="rect">
            <a:avLst/>
          </a:prstGeom>
          <a:noFill/>
        </p:spPr>
        <p:txBody>
          <a:bodyPr wrap="square" rtlCol="0">
            <a:spAutoFit/>
          </a:bodyPr>
          <a:lstStyle/>
          <a:p>
            <a:r>
              <a:rPr lang="tr-TR" sz="4000" dirty="0"/>
              <a:t>AKADEMİK KADRO</a:t>
            </a:r>
          </a:p>
          <a:p>
            <a:r>
              <a:rPr lang="tr-TR" sz="4000" dirty="0"/>
              <a:t>İDARİ PERSONEL</a:t>
            </a:r>
          </a:p>
          <a:p>
            <a:r>
              <a:rPr lang="tr-TR" sz="4000" dirty="0"/>
              <a:t>ÖĞRENCİLER</a:t>
            </a:r>
          </a:p>
        </p:txBody>
      </p:sp>
      <p:sp>
        <p:nvSpPr>
          <p:cNvPr id="3" name="Ok: Sağ 2">
            <a:extLst>
              <a:ext uri="{FF2B5EF4-FFF2-40B4-BE49-F238E27FC236}">
                <a16:creationId xmlns:a16="http://schemas.microsoft.com/office/drawing/2014/main" id="{D84A1119-69B3-4FEC-BFC3-AE1F4CEC19B6}"/>
              </a:ext>
            </a:extLst>
          </p:cNvPr>
          <p:cNvSpPr/>
          <p:nvPr/>
        </p:nvSpPr>
        <p:spPr>
          <a:xfrm>
            <a:off x="4337823" y="2693020"/>
            <a:ext cx="613317" cy="362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a:extLst>
              <a:ext uri="{FF2B5EF4-FFF2-40B4-BE49-F238E27FC236}">
                <a16:creationId xmlns:a16="http://schemas.microsoft.com/office/drawing/2014/main" id="{BD7303B5-FE18-462F-943A-037DE305A8DC}"/>
              </a:ext>
            </a:extLst>
          </p:cNvPr>
          <p:cNvSpPr txBox="1"/>
          <p:nvPr/>
        </p:nvSpPr>
        <p:spPr>
          <a:xfrm>
            <a:off x="5222301" y="4873363"/>
            <a:ext cx="6378497" cy="707886"/>
          </a:xfrm>
          <a:prstGeom prst="rect">
            <a:avLst/>
          </a:prstGeom>
          <a:noFill/>
        </p:spPr>
        <p:txBody>
          <a:bodyPr wrap="square" rtlCol="0">
            <a:spAutoFit/>
          </a:bodyPr>
          <a:lstStyle/>
          <a:p>
            <a:r>
              <a:rPr lang="tr-TR" sz="4000" dirty="0">
                <a:solidFill>
                  <a:schemeClr val="accent1">
                    <a:lumMod val="50000"/>
                  </a:schemeClr>
                </a:solidFill>
              </a:rPr>
              <a:t>=&gt; YÖNETİME ÇIKIŞ BİLDİRİMİ</a:t>
            </a:r>
          </a:p>
        </p:txBody>
      </p:sp>
    </p:spTree>
    <p:extLst>
      <p:ext uri="{BB962C8B-B14F-4D97-AF65-F5344CB8AC3E}">
        <p14:creationId xmlns:p14="http://schemas.microsoft.com/office/powerpoint/2010/main" val="358785896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OLMAZSA OLMAZLAR</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16" name="İçerik Yer Tutucusu 2">
            <a:extLst>
              <a:ext uri="{FF2B5EF4-FFF2-40B4-BE49-F238E27FC236}">
                <a16:creationId xmlns:a16="http://schemas.microsoft.com/office/drawing/2014/main" id="{1FCB8094-3FA8-4C1F-8304-53A25DC15A7E}"/>
              </a:ext>
            </a:extLst>
          </p:cNvPr>
          <p:cNvSpPr>
            <a:spLocks noGrp="1"/>
          </p:cNvSpPr>
          <p:nvPr>
            <p:ph idx="1"/>
          </p:nvPr>
        </p:nvSpPr>
        <p:spPr>
          <a:xfrm>
            <a:off x="1482012" y="1669002"/>
            <a:ext cx="10515600" cy="4508764"/>
          </a:xfrm>
        </p:spPr>
        <p:txBody>
          <a:bodyPr>
            <a:normAutofit fontScale="92500" lnSpcReduction="10000"/>
          </a:bodyPr>
          <a:lstStyle/>
          <a:p>
            <a:pPr>
              <a:spcAft>
                <a:spcPts val="600"/>
              </a:spcAft>
            </a:pPr>
            <a:r>
              <a:rPr lang="tr-TR" dirty="0"/>
              <a:t>PUKÖ</a:t>
            </a:r>
          </a:p>
          <a:p>
            <a:pPr>
              <a:spcAft>
                <a:spcPts val="600"/>
              </a:spcAft>
            </a:pPr>
            <a:r>
              <a:rPr lang="tr-TR" dirty="0"/>
              <a:t>Süreçlerle yönetim</a:t>
            </a:r>
          </a:p>
          <a:p>
            <a:pPr>
              <a:spcAft>
                <a:spcPts val="600"/>
              </a:spcAft>
            </a:pPr>
            <a:r>
              <a:rPr lang="tr-TR" dirty="0"/>
              <a:t>Paydaş katılımı</a:t>
            </a:r>
          </a:p>
          <a:p>
            <a:pPr>
              <a:spcAft>
                <a:spcPts val="600"/>
              </a:spcAft>
            </a:pPr>
            <a:r>
              <a:rPr lang="tr-TR" dirty="0"/>
              <a:t>Sistematik izleme, paydaşlarla değerlendirme, iyileştirme</a:t>
            </a:r>
          </a:p>
          <a:p>
            <a:r>
              <a:rPr lang="tr-TR" dirty="0"/>
              <a:t>Stratejik planla entegre bir kalite güvence sistemi</a:t>
            </a:r>
          </a:p>
          <a:p>
            <a:pPr lvl="1"/>
            <a:r>
              <a:rPr lang="tr-TR" dirty="0"/>
              <a:t>Kalite güvence politikaları (+izleme ve değerlendirme)</a:t>
            </a:r>
          </a:p>
          <a:p>
            <a:pPr lvl="1"/>
            <a:r>
              <a:rPr lang="tr-TR" dirty="0"/>
              <a:t>Kalite komisyonu, birim kalite komisyonları, paydaş katılımı</a:t>
            </a:r>
          </a:p>
          <a:p>
            <a:pPr lvl="1"/>
            <a:r>
              <a:rPr lang="tr-TR" dirty="0"/>
              <a:t>Performans yönetimi (stratejik hedeflere ilişkin ve kaliteyi güvence altına alan performans göstergelerinin izlenmesi, değerlendirilmesi ve iyileştirilmesi)</a:t>
            </a:r>
          </a:p>
          <a:p>
            <a:pPr lvl="1"/>
            <a:endParaRPr lang="tr-TR" dirty="0"/>
          </a:p>
        </p:txBody>
      </p:sp>
    </p:spTree>
    <p:extLst>
      <p:ext uri="{BB962C8B-B14F-4D97-AF65-F5344CB8AC3E}">
        <p14:creationId xmlns:p14="http://schemas.microsoft.com/office/powerpoint/2010/main" val="3974696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500" fill="hold"/>
                                        <p:tgtEl>
                                          <p:spTgt spid="16">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pic>
        <p:nvPicPr>
          <p:cNvPr id="169987"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28575">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YÖKAK NELERE BAKIYOR?</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8" name="İçerik Yer Tutucusu 2">
            <a:extLst>
              <a:ext uri="{FF2B5EF4-FFF2-40B4-BE49-F238E27FC236}">
                <a16:creationId xmlns:a16="http://schemas.microsoft.com/office/drawing/2014/main" id="{20D9DBC1-B447-4671-A767-D5E5BD087981}"/>
              </a:ext>
            </a:extLst>
          </p:cNvPr>
          <p:cNvSpPr>
            <a:spLocks noGrp="1"/>
          </p:cNvSpPr>
          <p:nvPr>
            <p:ph idx="1"/>
          </p:nvPr>
        </p:nvSpPr>
        <p:spPr>
          <a:xfrm>
            <a:off x="533400" y="1585912"/>
            <a:ext cx="10515600" cy="5032375"/>
          </a:xfrm>
        </p:spPr>
        <p:txBody>
          <a:bodyPr>
            <a:normAutofit fontScale="85000" lnSpcReduction="20000"/>
          </a:bodyPr>
          <a:lstStyle/>
          <a:p>
            <a:pPr marL="0" indent="0">
              <a:buNone/>
            </a:pPr>
            <a:r>
              <a:rPr lang="tr-TR" dirty="0"/>
              <a:t>• Kurumun değerleri, misyon ve hedefleriyle uyumlu olarak; kalite güvencesi sistemi, eğitim ve öğretim, araştırma ve geliştirme, toplumsal katkı ve yönetim sistemi süreçlerinde sahip olduğu </a:t>
            </a:r>
            <a:r>
              <a:rPr lang="tr-TR" b="1" dirty="0">
                <a:solidFill>
                  <a:srgbClr val="C00000"/>
                </a:solidFill>
              </a:rPr>
              <a:t>kaynakları ve yetkinlikleri nasıl planladığı ve yönettiği</a:t>
            </a:r>
            <a:r>
              <a:rPr lang="tr-TR" dirty="0"/>
              <a:t>, </a:t>
            </a:r>
          </a:p>
          <a:p>
            <a:pPr marL="0" indent="0">
              <a:buNone/>
            </a:pPr>
            <a:r>
              <a:rPr lang="tr-TR" dirty="0"/>
              <a:t>• Kurumun genelinde ve </a:t>
            </a:r>
            <a:r>
              <a:rPr lang="tr-TR" b="1" dirty="0">
                <a:solidFill>
                  <a:srgbClr val="C00000"/>
                </a:solidFill>
              </a:rPr>
              <a:t>süreçler bazında izleme ve iyileştirmeler</a:t>
            </a:r>
            <a:r>
              <a:rPr lang="tr-TR" dirty="0"/>
              <a:t>in nasıl gerçekleştirildiği, </a:t>
            </a:r>
          </a:p>
          <a:p>
            <a:pPr marL="0" indent="0">
              <a:buNone/>
            </a:pPr>
            <a:r>
              <a:rPr lang="tr-TR" dirty="0"/>
              <a:t>• Planlama, uygulama, izleme ve iyileştirme süreçlerine </a:t>
            </a:r>
            <a:r>
              <a:rPr lang="tr-TR" b="1" dirty="0">
                <a:solidFill>
                  <a:srgbClr val="C00000"/>
                </a:solidFill>
              </a:rPr>
              <a:t>paydaş</a:t>
            </a:r>
            <a:r>
              <a:rPr lang="tr-TR" dirty="0"/>
              <a:t> katılımının ve kapsayıcılığın nasıl sağlandığı, </a:t>
            </a:r>
          </a:p>
          <a:p>
            <a:pPr marL="0" indent="0">
              <a:buNone/>
            </a:pPr>
            <a:r>
              <a:rPr lang="tr-TR" dirty="0"/>
              <a:t>• Kurumun iç kalite güvencesi sisteminde </a:t>
            </a:r>
            <a:r>
              <a:rPr lang="tr-TR" b="1" dirty="0">
                <a:solidFill>
                  <a:srgbClr val="C00000"/>
                </a:solidFill>
              </a:rPr>
              <a:t>güçlü ve iyileşmeye açık alanlar</a:t>
            </a:r>
            <a:r>
              <a:rPr lang="tr-TR" dirty="0"/>
              <a:t>ın neler olduğu, </a:t>
            </a:r>
          </a:p>
          <a:p>
            <a:pPr marL="0" indent="0">
              <a:buNone/>
            </a:pPr>
            <a:r>
              <a:rPr lang="tr-TR" dirty="0"/>
              <a:t>• Gerçekleştirilemeyen iyileştirmelerin nedenleri, </a:t>
            </a:r>
          </a:p>
          <a:p>
            <a:pPr marL="0" indent="0">
              <a:buNone/>
            </a:pPr>
            <a:r>
              <a:rPr lang="tr-TR" dirty="0"/>
              <a:t>• Yükseköğretimin hızlı değişen gündemi kapsamında kurumun rekabet avantajını koruyabilmesi için kalite güvencesi sisteminde </a:t>
            </a:r>
            <a:r>
              <a:rPr lang="tr-TR" b="1" dirty="0">
                <a:solidFill>
                  <a:srgbClr val="C00000"/>
                </a:solidFill>
              </a:rPr>
              <a:t>sürdürülebilirliği </a:t>
            </a:r>
            <a:r>
              <a:rPr lang="tr-TR" dirty="0"/>
              <a:t>nasıl sağlayacağı</a:t>
            </a:r>
          </a:p>
        </p:txBody>
      </p:sp>
    </p:spTree>
    <p:extLst>
      <p:ext uri="{BB962C8B-B14F-4D97-AF65-F5344CB8AC3E}">
        <p14:creationId xmlns:p14="http://schemas.microsoft.com/office/powerpoint/2010/main" val="4211618080"/>
      </p:ext>
    </p:extLst>
  </p:cSld>
  <p:clrMapOvr>
    <a:masterClrMapping/>
  </p:clrMapOvr>
  <p:transition spd="slow">
    <p:push dir="u"/>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565</TotalTime>
  <Words>2889</Words>
  <Application>Microsoft Office PowerPoint</Application>
  <PresentationFormat>Geniş ekran</PresentationFormat>
  <Paragraphs>391</Paragraphs>
  <Slides>37</Slides>
  <Notes>5</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37</vt:i4>
      </vt:variant>
    </vt:vector>
  </HeadingPairs>
  <TitlesOfParts>
    <vt:vector size="46" baseType="lpstr">
      <vt:lpstr>Arial</vt:lpstr>
      <vt:lpstr>Calibri</vt:lpstr>
      <vt:lpstr>Calibri Light</vt:lpstr>
      <vt:lpstr>Comic Sans MS</vt:lpstr>
      <vt:lpstr>Courier New</vt:lpstr>
      <vt:lpstr>Gotham Narrow Book</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Funda SİVRİKAYA ŞERİFOĞLU</dc:creator>
  <cp:lastModifiedBy>Funda Serifoglu</cp:lastModifiedBy>
  <cp:revision>87</cp:revision>
  <dcterms:created xsi:type="dcterms:W3CDTF">2020-03-09T13:21:23Z</dcterms:created>
  <dcterms:modified xsi:type="dcterms:W3CDTF">2021-09-01T09:29:35Z</dcterms:modified>
</cp:coreProperties>
</file>